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Sora Light" pitchFamily="2" charset="0"/>
      <p:regular r:id="rId12"/>
    </p:embeddedFont>
    <p:embeddedFont>
      <p:font typeface="Sora Semi Bold"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C67A90-E69C-0447-BE98-C929F70948A1}" v="7" dt="2025-12-02T01:03:19.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2"/>
    <p:restoredTop sz="94610"/>
  </p:normalViewPr>
  <p:slideViewPr>
    <p:cSldViewPr snapToGrid="0" snapToObjects="1">
      <p:cViewPr varScale="1">
        <p:scale>
          <a:sx n="102" d="100"/>
          <a:sy n="102"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51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7106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PiCar-X V2 Ball Follower Robot</a:t>
            </a:r>
            <a:endParaRPr lang="en-US" sz="4450" dirty="0"/>
          </a:p>
        </p:txBody>
      </p:sp>
      <p:sp>
        <p:nvSpPr>
          <p:cNvPr id="4" name="Text 1"/>
          <p:cNvSpPr/>
          <p:nvPr/>
        </p:nvSpPr>
        <p:spPr>
          <a:xfrm>
            <a:off x="6244709" y="452139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An Autonomous Vision-Based Tracking System</a:t>
            </a:r>
            <a:endParaRPr lang="en-US" sz="1700" dirty="0"/>
          </a:p>
        </p:txBody>
      </p:sp>
      <p:sp>
        <p:nvSpPr>
          <p:cNvPr id="5" name="Text 2"/>
          <p:cNvSpPr/>
          <p:nvPr/>
        </p:nvSpPr>
        <p:spPr>
          <a:xfrm>
            <a:off x="6244709" y="5111829"/>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Houston City College | ITAI 2374</a:t>
            </a:r>
            <a:endParaRPr lang="en-US" sz="1700" dirty="0"/>
          </a:p>
        </p:txBody>
      </p:sp>
      <p:sp>
        <p:nvSpPr>
          <p:cNvPr id="6" name="TextBox 5">
            <a:extLst>
              <a:ext uri="{FF2B5EF4-FFF2-40B4-BE49-F238E27FC236}">
                <a16:creationId xmlns:a16="http://schemas.microsoft.com/office/drawing/2014/main" id="{34A7DF10-910C-A51A-5883-85CA7F5BB74C}"/>
              </a:ext>
            </a:extLst>
          </p:cNvPr>
          <p:cNvSpPr txBox="1"/>
          <p:nvPr/>
        </p:nvSpPr>
        <p:spPr>
          <a:xfrm>
            <a:off x="6244709" y="6137753"/>
            <a:ext cx="3300775" cy="761747"/>
          </a:xfrm>
          <a:prstGeom prst="rect">
            <a:avLst/>
          </a:prstGeom>
          <a:noFill/>
        </p:spPr>
        <p:txBody>
          <a:bodyPr wrap="none" rtlCol="0">
            <a:spAutoFit/>
          </a:bodyPr>
          <a:lstStyle/>
          <a:p>
            <a:r>
              <a:rPr lang="en-US" dirty="0"/>
              <a:t>Jesus Ocampo and Ahad Maredia</a:t>
            </a:r>
          </a:p>
          <a:p>
            <a:pPr algn="l">
              <a:spcBef>
                <a:spcPts val="900"/>
              </a:spcBef>
              <a:spcAft>
                <a:spcPts val="900"/>
              </a:spcAft>
              <a:buNone/>
            </a:pPr>
            <a:r>
              <a:rPr lang="en-US" dirty="0"/>
              <a:t>Professor - </a:t>
            </a:r>
            <a:r>
              <a:rPr lang="en-US" b="0" i="0" dirty="0">
                <a:solidFill>
                  <a:srgbClr val="273540"/>
                </a:solidFill>
                <a:effectLst/>
                <a:latin typeface="LatoWeb"/>
              </a:rPr>
              <a:t>Sitaram Ayyagari</a:t>
            </a:r>
          </a:p>
        </p:txBody>
      </p:sp>
      <p:sp>
        <p:nvSpPr>
          <p:cNvPr id="7" name="Rectangle 6">
            <a:extLst>
              <a:ext uri="{FF2B5EF4-FFF2-40B4-BE49-F238E27FC236}">
                <a16:creationId xmlns:a16="http://schemas.microsoft.com/office/drawing/2014/main" id="{ED514C0E-B42A-C546-D0BB-6FDA8DC80174}"/>
              </a:ext>
            </a:extLst>
          </p:cNvPr>
          <p:cNvSpPr/>
          <p:nvPr/>
        </p:nvSpPr>
        <p:spPr>
          <a:xfrm>
            <a:off x="12319686" y="7414054"/>
            <a:ext cx="2310714" cy="8155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03189"/>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Problem Statement</a:t>
            </a:r>
            <a:endParaRPr lang="en-US" sz="4450" dirty="0"/>
          </a:p>
        </p:txBody>
      </p:sp>
      <p:sp>
        <p:nvSpPr>
          <p:cNvPr id="3" name="Text 1"/>
          <p:cNvSpPr/>
          <p:nvPr/>
        </p:nvSpPr>
        <p:spPr>
          <a:xfrm>
            <a:off x="758309" y="2957393"/>
            <a:ext cx="3420904" cy="427553"/>
          </a:xfrm>
          <a:prstGeom prst="rect">
            <a:avLst/>
          </a:prstGeom>
          <a:noFill/>
          <a:ln/>
        </p:spPr>
        <p:txBody>
          <a:bodyPr wrap="non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Challenge</a:t>
            </a:r>
            <a:endParaRPr lang="en-US" sz="2650" dirty="0"/>
          </a:p>
        </p:txBody>
      </p:sp>
      <p:sp>
        <p:nvSpPr>
          <p:cNvPr id="4" name="Text 2"/>
          <p:cNvSpPr/>
          <p:nvPr/>
        </p:nvSpPr>
        <p:spPr>
          <a:xfrm>
            <a:off x="758309" y="3601522"/>
            <a:ext cx="7656790"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Modern robotics demands seamless integration of sensors and actuators for autonomous operation. This project addresses the need for a real-time object tracking system that demonstrates:</a:t>
            </a:r>
            <a:endParaRPr lang="en-US" sz="1700" dirty="0"/>
          </a:p>
        </p:txBody>
      </p:sp>
      <p:sp>
        <p:nvSpPr>
          <p:cNvPr id="5" name="Text 3"/>
          <p:cNvSpPr/>
          <p:nvPr/>
        </p:nvSpPr>
        <p:spPr>
          <a:xfrm>
            <a:off x="758309" y="4836557"/>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Computer vision integration with mobile platforms</a:t>
            </a:r>
            <a:endParaRPr lang="en-US" sz="1700" dirty="0"/>
          </a:p>
        </p:txBody>
      </p:sp>
      <p:sp>
        <p:nvSpPr>
          <p:cNvPr id="6" name="Text 4"/>
          <p:cNvSpPr/>
          <p:nvPr/>
        </p:nvSpPr>
        <p:spPr>
          <a:xfrm>
            <a:off x="758309" y="5258991"/>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Sensor-actuator coordination</a:t>
            </a:r>
            <a:endParaRPr lang="en-US" sz="1700" dirty="0"/>
          </a:p>
        </p:txBody>
      </p:sp>
      <p:sp>
        <p:nvSpPr>
          <p:cNvPr id="7" name="Text 5"/>
          <p:cNvSpPr/>
          <p:nvPr/>
        </p:nvSpPr>
        <p:spPr>
          <a:xfrm>
            <a:off x="758309" y="5681424"/>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Real-time decision making under dynamic conditions</a:t>
            </a:r>
            <a:endParaRPr lang="en-US" sz="1700" dirty="0"/>
          </a:p>
        </p:txBody>
      </p:sp>
      <p:sp>
        <p:nvSpPr>
          <p:cNvPr id="8" name="Text 6"/>
          <p:cNvSpPr/>
          <p:nvPr/>
        </p:nvSpPr>
        <p:spPr>
          <a:xfrm>
            <a:off x="758309" y="6103858"/>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Safe autonomous navigation</a:t>
            </a:r>
            <a:endParaRPr lang="en-US" sz="1700" dirty="0"/>
          </a:p>
        </p:txBody>
      </p:sp>
      <p:sp>
        <p:nvSpPr>
          <p:cNvPr id="9" name="Text 7"/>
          <p:cNvSpPr/>
          <p:nvPr/>
        </p:nvSpPr>
        <p:spPr>
          <a:xfrm>
            <a:off x="8951357" y="2957393"/>
            <a:ext cx="3420904" cy="427553"/>
          </a:xfrm>
          <a:prstGeom prst="rect">
            <a:avLst/>
          </a:prstGeom>
          <a:noFill/>
          <a:ln/>
        </p:spPr>
        <p:txBody>
          <a:bodyPr wrap="non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Objective</a:t>
            </a:r>
            <a:endParaRPr lang="en-US" sz="2650" dirty="0"/>
          </a:p>
        </p:txBody>
      </p:sp>
      <p:sp>
        <p:nvSpPr>
          <p:cNvPr id="10" name="Text 8"/>
          <p:cNvSpPr/>
          <p:nvPr/>
        </p:nvSpPr>
        <p:spPr>
          <a:xfrm>
            <a:off x="8951357" y="3601522"/>
            <a:ext cx="4928235" cy="208026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Design and implement an autonomous ball-following robot that showcases practical applications of sensor fusion, proportional control systems, and obstacle avoidance algorithms in a compact educational platform.</a:t>
            </a:r>
            <a:endParaRPr lang="en-US" sz="1700" dirty="0"/>
          </a:p>
        </p:txBody>
      </p:sp>
      <p:sp>
        <p:nvSpPr>
          <p:cNvPr id="11" name="Rectangle 10">
            <a:extLst>
              <a:ext uri="{FF2B5EF4-FFF2-40B4-BE49-F238E27FC236}">
                <a16:creationId xmlns:a16="http://schemas.microsoft.com/office/drawing/2014/main" id="{63A4C234-2430-905B-C04F-B07B31EBAE4F}"/>
              </a:ext>
            </a:extLst>
          </p:cNvPr>
          <p:cNvSpPr/>
          <p:nvPr/>
        </p:nvSpPr>
        <p:spPr>
          <a:xfrm>
            <a:off x="12319686" y="7414054"/>
            <a:ext cx="2310714" cy="8155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sp>
        <p:nvSpPr>
          <p:cNvPr id="3" name="Text 0"/>
          <p:cNvSpPr/>
          <p:nvPr/>
        </p:nvSpPr>
        <p:spPr>
          <a:xfrm>
            <a:off x="543044" y="426720"/>
            <a:ext cx="6038255" cy="510421"/>
          </a:xfrm>
          <a:prstGeom prst="rect">
            <a:avLst/>
          </a:prstGeom>
          <a:noFill/>
          <a:ln/>
        </p:spPr>
        <p:txBody>
          <a:bodyPr wrap="none" lIns="0" tIns="0" rIns="0" bIns="0" rtlCol="0" anchor="t"/>
          <a:lstStyle/>
          <a:p>
            <a:pPr marL="0" indent="0" algn="l">
              <a:lnSpc>
                <a:spcPts val="4000"/>
              </a:lnSpc>
              <a:buNone/>
            </a:pPr>
            <a:r>
              <a:rPr lang="en-US" sz="3200" dirty="0">
                <a:solidFill>
                  <a:srgbClr val="1F1E1E"/>
                </a:solidFill>
                <a:latin typeface="Sora Semi Bold" pitchFamily="34" charset="0"/>
                <a:ea typeface="Sora Semi Bold" pitchFamily="34" charset="-122"/>
                <a:cs typeface="Sora Semi Bold" pitchFamily="34" charset="-120"/>
              </a:rPr>
              <a:t>Hardware Platform Overview</a:t>
            </a:r>
            <a:endParaRPr lang="en-US" sz="3200" dirty="0"/>
          </a:p>
        </p:txBody>
      </p:sp>
      <p:sp>
        <p:nvSpPr>
          <p:cNvPr id="4" name="Shape 1"/>
          <p:cNvSpPr/>
          <p:nvPr/>
        </p:nvSpPr>
        <p:spPr>
          <a:xfrm>
            <a:off x="543044" y="1169908"/>
            <a:ext cx="8057912" cy="1542574"/>
          </a:xfrm>
          <a:prstGeom prst="roundRect">
            <a:avLst>
              <a:gd name="adj" fmla="val 4225"/>
            </a:avLst>
          </a:prstGeom>
          <a:solidFill>
            <a:srgbClr val="F9D2D6"/>
          </a:solidFill>
          <a:ln w="7620">
            <a:solidFill>
              <a:srgbClr val="DFB8BC"/>
            </a:solidFill>
            <a:prstDash val="solid"/>
          </a:ln>
        </p:spPr>
        <p:txBody>
          <a:bodyPr/>
          <a:lstStyle/>
          <a:p>
            <a:endParaRPr lang="en-US"/>
          </a:p>
        </p:txBody>
      </p:sp>
      <p:sp>
        <p:nvSpPr>
          <p:cNvPr id="5" name="Shape 2"/>
          <p:cNvSpPr/>
          <p:nvPr/>
        </p:nvSpPr>
        <p:spPr>
          <a:xfrm>
            <a:off x="705803" y="1332667"/>
            <a:ext cx="465534" cy="465534"/>
          </a:xfrm>
          <a:prstGeom prst="roundRect">
            <a:avLst>
              <a:gd name="adj" fmla="val 19639995"/>
            </a:avLst>
          </a:prstGeom>
          <a:solidFill>
            <a:srgbClr val="DA1B2E"/>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795" y="1460659"/>
            <a:ext cx="209431" cy="209431"/>
          </a:xfrm>
          <a:prstGeom prst="rect">
            <a:avLst/>
          </a:prstGeom>
        </p:spPr>
      </p:pic>
      <p:sp>
        <p:nvSpPr>
          <p:cNvPr id="7" name="Text 3"/>
          <p:cNvSpPr/>
          <p:nvPr/>
        </p:nvSpPr>
        <p:spPr>
          <a:xfrm>
            <a:off x="705803" y="1953339"/>
            <a:ext cx="2041803" cy="255151"/>
          </a:xfrm>
          <a:prstGeom prst="rect">
            <a:avLst/>
          </a:prstGeom>
          <a:noFill/>
          <a:ln/>
        </p:spPr>
        <p:txBody>
          <a:bodyPr wrap="none" lIns="0" tIns="0" rIns="0" bIns="0" rtlCol="0" anchor="t"/>
          <a:lstStyle/>
          <a:p>
            <a:pPr marL="0" indent="0" algn="l">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Vision System</a:t>
            </a:r>
            <a:endParaRPr lang="en-US" sz="1600" dirty="0"/>
          </a:p>
        </p:txBody>
      </p:sp>
      <p:sp>
        <p:nvSpPr>
          <p:cNvPr id="8" name="Text 4"/>
          <p:cNvSpPr/>
          <p:nvPr/>
        </p:nvSpPr>
        <p:spPr>
          <a:xfrm>
            <a:off x="705803" y="2301597"/>
            <a:ext cx="7732395" cy="248126"/>
          </a:xfrm>
          <a:prstGeom prst="rect">
            <a:avLst/>
          </a:prstGeom>
          <a:noFill/>
          <a:ln/>
        </p:spPr>
        <p:txBody>
          <a:bodyPr wrap="none" lIns="0" tIns="0" rIns="0" bIns="0" rtlCol="0" anchor="t"/>
          <a:lstStyle/>
          <a:p>
            <a:pPr marL="0" indent="0" algn="l">
              <a:lnSpc>
                <a:spcPts val="1950"/>
              </a:lnSpc>
              <a:buNone/>
            </a:pPr>
            <a:r>
              <a:rPr lang="en-US" sz="1200" dirty="0">
                <a:solidFill>
                  <a:srgbClr val="3B3535"/>
                </a:solidFill>
                <a:latin typeface="Sora Light" pitchFamily="34" charset="0"/>
                <a:ea typeface="Sora Light" pitchFamily="34" charset="-122"/>
                <a:cs typeface="Sora Light" pitchFamily="34" charset="-120"/>
              </a:rPr>
              <a:t>Wide-angle USB camera for real-time object detection and color tracking</a:t>
            </a:r>
            <a:endParaRPr lang="en-US" sz="1200" dirty="0"/>
          </a:p>
        </p:txBody>
      </p:sp>
      <p:sp>
        <p:nvSpPr>
          <p:cNvPr id="9" name="Shape 5"/>
          <p:cNvSpPr/>
          <p:nvPr/>
        </p:nvSpPr>
        <p:spPr>
          <a:xfrm>
            <a:off x="543044" y="2867620"/>
            <a:ext cx="8057912" cy="1542574"/>
          </a:xfrm>
          <a:prstGeom prst="roundRect">
            <a:avLst>
              <a:gd name="adj" fmla="val 4225"/>
            </a:avLst>
          </a:prstGeom>
          <a:solidFill>
            <a:srgbClr val="F9D2D6"/>
          </a:solidFill>
          <a:ln w="7620">
            <a:solidFill>
              <a:srgbClr val="DFB8BC"/>
            </a:solidFill>
            <a:prstDash val="solid"/>
          </a:ln>
        </p:spPr>
        <p:txBody>
          <a:bodyPr/>
          <a:lstStyle/>
          <a:p>
            <a:endParaRPr lang="en-US"/>
          </a:p>
        </p:txBody>
      </p:sp>
      <p:sp>
        <p:nvSpPr>
          <p:cNvPr id="10" name="Shape 6"/>
          <p:cNvSpPr/>
          <p:nvPr/>
        </p:nvSpPr>
        <p:spPr>
          <a:xfrm>
            <a:off x="705803" y="3030379"/>
            <a:ext cx="465534" cy="465534"/>
          </a:xfrm>
          <a:prstGeom prst="roundRect">
            <a:avLst>
              <a:gd name="adj" fmla="val 19639995"/>
            </a:avLst>
          </a:prstGeom>
          <a:solidFill>
            <a:srgbClr val="DA1B2E"/>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795" y="3158371"/>
            <a:ext cx="209431" cy="209431"/>
          </a:xfrm>
          <a:prstGeom prst="rect">
            <a:avLst/>
          </a:prstGeom>
        </p:spPr>
      </p:pic>
      <p:sp>
        <p:nvSpPr>
          <p:cNvPr id="12" name="Text 7"/>
          <p:cNvSpPr/>
          <p:nvPr/>
        </p:nvSpPr>
        <p:spPr>
          <a:xfrm>
            <a:off x="705803" y="3651052"/>
            <a:ext cx="2041803" cy="255151"/>
          </a:xfrm>
          <a:prstGeom prst="rect">
            <a:avLst/>
          </a:prstGeom>
          <a:noFill/>
          <a:ln/>
        </p:spPr>
        <p:txBody>
          <a:bodyPr wrap="none" lIns="0" tIns="0" rIns="0" bIns="0" rtlCol="0" anchor="t"/>
          <a:lstStyle/>
          <a:p>
            <a:pPr marL="0" indent="0" algn="l">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Ultrasonic Sensor</a:t>
            </a:r>
            <a:endParaRPr lang="en-US" sz="1600" dirty="0"/>
          </a:p>
        </p:txBody>
      </p:sp>
      <p:sp>
        <p:nvSpPr>
          <p:cNvPr id="13" name="Text 8"/>
          <p:cNvSpPr/>
          <p:nvPr/>
        </p:nvSpPr>
        <p:spPr>
          <a:xfrm>
            <a:off x="705803" y="3999309"/>
            <a:ext cx="7732395" cy="248126"/>
          </a:xfrm>
          <a:prstGeom prst="rect">
            <a:avLst/>
          </a:prstGeom>
          <a:noFill/>
          <a:ln/>
        </p:spPr>
        <p:txBody>
          <a:bodyPr wrap="none" lIns="0" tIns="0" rIns="0" bIns="0" rtlCol="0" anchor="t"/>
          <a:lstStyle/>
          <a:p>
            <a:pPr marL="0" indent="0" algn="l">
              <a:lnSpc>
                <a:spcPts val="1950"/>
              </a:lnSpc>
              <a:buNone/>
            </a:pPr>
            <a:r>
              <a:rPr lang="en-US" sz="1200" dirty="0">
                <a:solidFill>
                  <a:srgbClr val="3B3535"/>
                </a:solidFill>
                <a:latin typeface="Sora Light" pitchFamily="34" charset="0"/>
                <a:ea typeface="Sora Light" pitchFamily="34" charset="-122"/>
                <a:cs typeface="Sora Light" pitchFamily="34" charset="-120"/>
              </a:rPr>
              <a:t>HC-SR04 for obstacle detection with 2cm-400cm range</a:t>
            </a:r>
            <a:endParaRPr lang="en-US" sz="1200" dirty="0"/>
          </a:p>
        </p:txBody>
      </p:sp>
      <p:sp>
        <p:nvSpPr>
          <p:cNvPr id="14" name="Shape 9"/>
          <p:cNvSpPr/>
          <p:nvPr/>
        </p:nvSpPr>
        <p:spPr>
          <a:xfrm>
            <a:off x="543044" y="4565333"/>
            <a:ext cx="8057912" cy="1542574"/>
          </a:xfrm>
          <a:prstGeom prst="roundRect">
            <a:avLst>
              <a:gd name="adj" fmla="val 4225"/>
            </a:avLst>
          </a:prstGeom>
          <a:solidFill>
            <a:srgbClr val="F9D2D6"/>
          </a:solidFill>
          <a:ln w="7620">
            <a:solidFill>
              <a:srgbClr val="DFB8BC"/>
            </a:solidFill>
            <a:prstDash val="solid"/>
          </a:ln>
        </p:spPr>
        <p:txBody>
          <a:bodyPr/>
          <a:lstStyle/>
          <a:p>
            <a:endParaRPr lang="en-US"/>
          </a:p>
        </p:txBody>
      </p:sp>
      <p:sp>
        <p:nvSpPr>
          <p:cNvPr id="15" name="Shape 10"/>
          <p:cNvSpPr/>
          <p:nvPr/>
        </p:nvSpPr>
        <p:spPr>
          <a:xfrm>
            <a:off x="705803" y="4728091"/>
            <a:ext cx="465534" cy="465534"/>
          </a:xfrm>
          <a:prstGeom prst="roundRect">
            <a:avLst>
              <a:gd name="adj" fmla="val 19639995"/>
            </a:avLst>
          </a:prstGeom>
          <a:solidFill>
            <a:srgbClr val="DA1B2E"/>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95" y="4856083"/>
            <a:ext cx="209431" cy="209431"/>
          </a:xfrm>
          <a:prstGeom prst="rect">
            <a:avLst/>
          </a:prstGeom>
        </p:spPr>
      </p:pic>
      <p:sp>
        <p:nvSpPr>
          <p:cNvPr id="17" name="Text 11"/>
          <p:cNvSpPr/>
          <p:nvPr/>
        </p:nvSpPr>
        <p:spPr>
          <a:xfrm>
            <a:off x="705803" y="5348764"/>
            <a:ext cx="2041803" cy="255151"/>
          </a:xfrm>
          <a:prstGeom prst="rect">
            <a:avLst/>
          </a:prstGeom>
          <a:noFill/>
          <a:ln/>
        </p:spPr>
        <p:txBody>
          <a:bodyPr wrap="none" lIns="0" tIns="0" rIns="0" bIns="0" rtlCol="0" anchor="t"/>
          <a:lstStyle/>
          <a:p>
            <a:pPr marL="0" indent="0" algn="l">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Servo Motors</a:t>
            </a:r>
            <a:endParaRPr lang="en-US" sz="1600" dirty="0"/>
          </a:p>
        </p:txBody>
      </p:sp>
      <p:sp>
        <p:nvSpPr>
          <p:cNvPr id="18" name="Text 12"/>
          <p:cNvSpPr/>
          <p:nvPr/>
        </p:nvSpPr>
        <p:spPr>
          <a:xfrm>
            <a:off x="705803" y="5697022"/>
            <a:ext cx="7732395" cy="248126"/>
          </a:xfrm>
          <a:prstGeom prst="rect">
            <a:avLst/>
          </a:prstGeom>
          <a:noFill/>
          <a:ln/>
        </p:spPr>
        <p:txBody>
          <a:bodyPr wrap="none" lIns="0" tIns="0" rIns="0" bIns="0" rtlCol="0" anchor="t"/>
          <a:lstStyle/>
          <a:p>
            <a:pPr marL="0" indent="0" algn="l">
              <a:lnSpc>
                <a:spcPts val="1950"/>
              </a:lnSpc>
              <a:buNone/>
            </a:pPr>
            <a:r>
              <a:rPr lang="en-US" sz="1200" dirty="0">
                <a:solidFill>
                  <a:srgbClr val="3B3535"/>
                </a:solidFill>
                <a:latin typeface="Sora Light" pitchFamily="34" charset="0"/>
                <a:ea typeface="Sora Light" pitchFamily="34" charset="-122"/>
                <a:cs typeface="Sora Light" pitchFamily="34" charset="-120"/>
              </a:rPr>
              <a:t>Pan-tilt servos for camera positioning and directional steering</a:t>
            </a:r>
            <a:endParaRPr lang="en-US" sz="1200" dirty="0"/>
          </a:p>
        </p:txBody>
      </p:sp>
      <p:sp>
        <p:nvSpPr>
          <p:cNvPr id="19" name="Shape 13"/>
          <p:cNvSpPr/>
          <p:nvPr/>
        </p:nvSpPr>
        <p:spPr>
          <a:xfrm>
            <a:off x="543044" y="6263045"/>
            <a:ext cx="8057912" cy="1542574"/>
          </a:xfrm>
          <a:prstGeom prst="roundRect">
            <a:avLst>
              <a:gd name="adj" fmla="val 4225"/>
            </a:avLst>
          </a:prstGeom>
          <a:solidFill>
            <a:srgbClr val="F9D2D6"/>
          </a:solidFill>
          <a:ln w="7620">
            <a:solidFill>
              <a:srgbClr val="DFB8BC"/>
            </a:solidFill>
            <a:prstDash val="solid"/>
          </a:ln>
        </p:spPr>
        <p:txBody>
          <a:bodyPr/>
          <a:lstStyle/>
          <a:p>
            <a:endParaRPr lang="en-US"/>
          </a:p>
        </p:txBody>
      </p:sp>
      <p:sp>
        <p:nvSpPr>
          <p:cNvPr id="20" name="Shape 14"/>
          <p:cNvSpPr/>
          <p:nvPr/>
        </p:nvSpPr>
        <p:spPr>
          <a:xfrm>
            <a:off x="705803" y="6425803"/>
            <a:ext cx="465534" cy="465534"/>
          </a:xfrm>
          <a:prstGeom prst="roundRect">
            <a:avLst>
              <a:gd name="adj" fmla="val 19639995"/>
            </a:avLst>
          </a:prstGeom>
          <a:solidFill>
            <a:srgbClr val="DA1B2E"/>
          </a:solidFill>
          <a:ln/>
        </p:spPr>
        <p:txBody>
          <a:bodyPr/>
          <a:lstStyle/>
          <a:p>
            <a:endParaRPr lang="en-US"/>
          </a:p>
        </p:txBody>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795" y="6553795"/>
            <a:ext cx="209431" cy="209431"/>
          </a:xfrm>
          <a:prstGeom prst="rect">
            <a:avLst/>
          </a:prstGeom>
        </p:spPr>
      </p:pic>
      <p:sp>
        <p:nvSpPr>
          <p:cNvPr id="22" name="Text 15"/>
          <p:cNvSpPr/>
          <p:nvPr/>
        </p:nvSpPr>
        <p:spPr>
          <a:xfrm>
            <a:off x="705803" y="7046476"/>
            <a:ext cx="2041803" cy="255151"/>
          </a:xfrm>
          <a:prstGeom prst="rect">
            <a:avLst/>
          </a:prstGeom>
          <a:noFill/>
          <a:ln/>
        </p:spPr>
        <p:txBody>
          <a:bodyPr wrap="none" lIns="0" tIns="0" rIns="0" bIns="0" rtlCol="0" anchor="t"/>
          <a:lstStyle/>
          <a:p>
            <a:pPr marL="0" indent="0" algn="l">
              <a:lnSpc>
                <a:spcPts val="2000"/>
              </a:lnSpc>
              <a:buNone/>
            </a:pPr>
            <a:r>
              <a:rPr lang="en-US" sz="1600" dirty="0">
                <a:solidFill>
                  <a:srgbClr val="3B3535"/>
                </a:solidFill>
                <a:latin typeface="Sora Semi Bold" pitchFamily="34" charset="0"/>
                <a:ea typeface="Sora Semi Bold" pitchFamily="34" charset="-122"/>
                <a:cs typeface="Sora Semi Bold" pitchFamily="34" charset="-120"/>
              </a:rPr>
              <a:t>Raspberry Pi 5</a:t>
            </a:r>
            <a:endParaRPr lang="en-US" sz="1600" dirty="0"/>
          </a:p>
        </p:txBody>
      </p:sp>
      <p:sp>
        <p:nvSpPr>
          <p:cNvPr id="23" name="Text 16"/>
          <p:cNvSpPr/>
          <p:nvPr/>
        </p:nvSpPr>
        <p:spPr>
          <a:xfrm>
            <a:off x="705803" y="7394734"/>
            <a:ext cx="7732395" cy="248126"/>
          </a:xfrm>
          <a:prstGeom prst="rect">
            <a:avLst/>
          </a:prstGeom>
          <a:noFill/>
          <a:ln/>
        </p:spPr>
        <p:txBody>
          <a:bodyPr wrap="none" lIns="0" tIns="0" rIns="0" bIns="0" rtlCol="0" anchor="t"/>
          <a:lstStyle/>
          <a:p>
            <a:pPr marL="0" indent="0" algn="l">
              <a:lnSpc>
                <a:spcPts val="1950"/>
              </a:lnSpc>
              <a:buNone/>
            </a:pPr>
            <a:r>
              <a:rPr lang="en-US" sz="1200" dirty="0">
                <a:solidFill>
                  <a:srgbClr val="3B3535"/>
                </a:solidFill>
                <a:latin typeface="Sora Light" pitchFamily="34" charset="0"/>
                <a:ea typeface="Sora Light" pitchFamily="34" charset="-122"/>
                <a:cs typeface="Sora Light" pitchFamily="34" charset="-120"/>
              </a:rPr>
              <a:t>Central processing unit running Python-based control algorithms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2208" y="586502"/>
            <a:ext cx="5916216" cy="700921"/>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Sora Semi Bold" pitchFamily="34" charset="0"/>
                <a:ea typeface="Sora Semi Bold" pitchFamily="34" charset="-122"/>
                <a:cs typeface="Sora Semi Bold" pitchFamily="34" charset="-120"/>
              </a:rPr>
              <a:t>System Architecture</a:t>
            </a:r>
            <a:endParaRPr lang="en-US" sz="4400" dirty="0"/>
          </a:p>
        </p:txBody>
      </p:sp>
      <p:sp>
        <p:nvSpPr>
          <p:cNvPr id="4" name="Text 1"/>
          <p:cNvSpPr/>
          <p:nvPr/>
        </p:nvSpPr>
        <p:spPr>
          <a:xfrm>
            <a:off x="6232208" y="1606987"/>
            <a:ext cx="7652385" cy="681990"/>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Data flows through integrated subsystems to enable autonomous tracking behavior</a:t>
            </a:r>
            <a:endParaRPr lang="en-US" sz="1650" dirty="0"/>
          </a:p>
        </p:txBody>
      </p:sp>
      <p:pic>
        <p:nvPicPr>
          <p:cNvPr id="5" name="Image 1" descr="preencoded.png"/>
          <p:cNvPicPr>
            <a:picLocks noChangeAspect="1"/>
          </p:cNvPicPr>
          <p:nvPr/>
        </p:nvPicPr>
        <p:blipFill>
          <a:blip r:embed="rId4"/>
          <a:stretch>
            <a:fillRect/>
          </a:stretch>
        </p:blipFill>
        <p:spPr>
          <a:xfrm>
            <a:off x="6232208" y="2528649"/>
            <a:ext cx="1065490" cy="1278612"/>
          </a:xfrm>
          <a:prstGeom prst="rect">
            <a:avLst/>
          </a:prstGeom>
        </p:spPr>
      </p:pic>
      <p:sp>
        <p:nvSpPr>
          <p:cNvPr id="6" name="Text 2"/>
          <p:cNvSpPr/>
          <p:nvPr/>
        </p:nvSpPr>
        <p:spPr>
          <a:xfrm>
            <a:off x="7510701" y="2741652"/>
            <a:ext cx="2804041" cy="350401"/>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Sora Semi Bold" pitchFamily="34" charset="0"/>
                <a:ea typeface="Sora Semi Bold" pitchFamily="34" charset="-122"/>
                <a:cs typeface="Sora Semi Bold" pitchFamily="34" charset="-120"/>
              </a:rPr>
              <a:t>Image Acquisition</a:t>
            </a:r>
            <a:endParaRPr lang="en-US" sz="2200" dirty="0"/>
          </a:p>
        </p:txBody>
      </p:sp>
      <p:sp>
        <p:nvSpPr>
          <p:cNvPr id="7" name="Text 3"/>
          <p:cNvSpPr/>
          <p:nvPr/>
        </p:nvSpPr>
        <p:spPr>
          <a:xfrm>
            <a:off x="7510701" y="3219807"/>
            <a:ext cx="6373892" cy="340995"/>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Camera captures video stream at 30 FPS</a:t>
            </a:r>
            <a:endParaRPr lang="en-US" sz="1650" dirty="0"/>
          </a:p>
        </p:txBody>
      </p:sp>
      <p:pic>
        <p:nvPicPr>
          <p:cNvPr id="8" name="Image 2" descr="preencoded.png"/>
          <p:cNvPicPr>
            <a:picLocks noChangeAspect="1"/>
          </p:cNvPicPr>
          <p:nvPr/>
        </p:nvPicPr>
        <p:blipFill>
          <a:blip r:embed="rId5"/>
          <a:stretch>
            <a:fillRect/>
          </a:stretch>
        </p:blipFill>
        <p:spPr>
          <a:xfrm>
            <a:off x="6232208" y="3807262"/>
            <a:ext cx="1065490" cy="1278612"/>
          </a:xfrm>
          <a:prstGeom prst="rect">
            <a:avLst/>
          </a:prstGeom>
        </p:spPr>
      </p:pic>
      <p:sp>
        <p:nvSpPr>
          <p:cNvPr id="9" name="Text 4"/>
          <p:cNvSpPr/>
          <p:nvPr/>
        </p:nvSpPr>
        <p:spPr>
          <a:xfrm>
            <a:off x="7510701" y="4020264"/>
            <a:ext cx="2804041" cy="350401"/>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Sora Semi Bold" pitchFamily="34" charset="0"/>
                <a:ea typeface="Sora Semi Bold" pitchFamily="34" charset="-122"/>
                <a:cs typeface="Sora Semi Bold" pitchFamily="34" charset="-120"/>
              </a:rPr>
              <a:t>Object Detection</a:t>
            </a:r>
            <a:endParaRPr lang="en-US" sz="2200" dirty="0"/>
          </a:p>
        </p:txBody>
      </p:sp>
      <p:sp>
        <p:nvSpPr>
          <p:cNvPr id="10" name="Text 5"/>
          <p:cNvSpPr/>
          <p:nvPr/>
        </p:nvSpPr>
        <p:spPr>
          <a:xfrm>
            <a:off x="7510701" y="4498419"/>
            <a:ext cx="6373892" cy="340995"/>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OpenCV processes HSV color space for ball identification</a:t>
            </a:r>
            <a:endParaRPr lang="en-US" sz="1650" dirty="0"/>
          </a:p>
        </p:txBody>
      </p:sp>
      <p:pic>
        <p:nvPicPr>
          <p:cNvPr id="11" name="Image 3" descr="preencoded.png"/>
          <p:cNvPicPr>
            <a:picLocks noChangeAspect="1"/>
          </p:cNvPicPr>
          <p:nvPr/>
        </p:nvPicPr>
        <p:blipFill>
          <a:blip r:embed="rId6"/>
          <a:stretch>
            <a:fillRect/>
          </a:stretch>
        </p:blipFill>
        <p:spPr>
          <a:xfrm>
            <a:off x="6232208" y="5085874"/>
            <a:ext cx="1065490" cy="1278612"/>
          </a:xfrm>
          <a:prstGeom prst="rect">
            <a:avLst/>
          </a:prstGeom>
        </p:spPr>
      </p:pic>
      <p:sp>
        <p:nvSpPr>
          <p:cNvPr id="12" name="Text 6"/>
          <p:cNvSpPr/>
          <p:nvPr/>
        </p:nvSpPr>
        <p:spPr>
          <a:xfrm>
            <a:off x="7510701" y="5298877"/>
            <a:ext cx="2804041" cy="350401"/>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Sora Semi Bold" pitchFamily="34" charset="0"/>
                <a:ea typeface="Sora Semi Bold" pitchFamily="34" charset="-122"/>
                <a:cs typeface="Sora Semi Bold" pitchFamily="34" charset="-120"/>
              </a:rPr>
              <a:t>Servo Control</a:t>
            </a:r>
            <a:endParaRPr lang="en-US" sz="2200" dirty="0"/>
          </a:p>
        </p:txBody>
      </p:sp>
      <p:sp>
        <p:nvSpPr>
          <p:cNvPr id="13" name="Text 7"/>
          <p:cNvSpPr/>
          <p:nvPr/>
        </p:nvSpPr>
        <p:spPr>
          <a:xfrm>
            <a:off x="7510701" y="5777032"/>
            <a:ext cx="6373892" cy="340995"/>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Proportional controller adjusts camera pan-tilt angles</a:t>
            </a:r>
            <a:endParaRPr lang="en-US" sz="1650" dirty="0"/>
          </a:p>
        </p:txBody>
      </p:sp>
      <p:pic>
        <p:nvPicPr>
          <p:cNvPr id="14" name="Image 4" descr="preencoded.png"/>
          <p:cNvPicPr>
            <a:picLocks noChangeAspect="1"/>
          </p:cNvPicPr>
          <p:nvPr/>
        </p:nvPicPr>
        <p:blipFill>
          <a:blip r:embed="rId7"/>
          <a:stretch>
            <a:fillRect/>
          </a:stretch>
        </p:blipFill>
        <p:spPr>
          <a:xfrm>
            <a:off x="6232208" y="6364486"/>
            <a:ext cx="1065490" cy="1278612"/>
          </a:xfrm>
          <a:prstGeom prst="rect">
            <a:avLst/>
          </a:prstGeom>
        </p:spPr>
      </p:pic>
      <p:sp>
        <p:nvSpPr>
          <p:cNvPr id="15" name="Text 8"/>
          <p:cNvSpPr/>
          <p:nvPr/>
        </p:nvSpPr>
        <p:spPr>
          <a:xfrm>
            <a:off x="7510701" y="6577489"/>
            <a:ext cx="2804041" cy="350401"/>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Sora Semi Bold" pitchFamily="34" charset="0"/>
                <a:ea typeface="Sora Semi Bold" pitchFamily="34" charset="-122"/>
                <a:cs typeface="Sora Semi Bold" pitchFamily="34" charset="-120"/>
              </a:rPr>
              <a:t>Motor Commands</a:t>
            </a:r>
            <a:endParaRPr lang="en-US" sz="2200" dirty="0"/>
          </a:p>
        </p:txBody>
      </p:sp>
      <p:sp>
        <p:nvSpPr>
          <p:cNvPr id="16" name="Text 9"/>
          <p:cNvSpPr/>
          <p:nvPr/>
        </p:nvSpPr>
        <p:spPr>
          <a:xfrm>
            <a:off x="7510701" y="7055644"/>
            <a:ext cx="6373892" cy="340995"/>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Drive motors execute movement based on tracking offset</a:t>
            </a:r>
            <a:endParaRPr lang="en-US" sz="1650" dirty="0"/>
          </a:p>
        </p:txBody>
      </p:sp>
      <p:sp>
        <p:nvSpPr>
          <p:cNvPr id="17" name="Rectangle 16">
            <a:extLst>
              <a:ext uri="{FF2B5EF4-FFF2-40B4-BE49-F238E27FC236}">
                <a16:creationId xmlns:a16="http://schemas.microsoft.com/office/drawing/2014/main" id="{57DB3668-0B78-5395-A7F0-478EBF23CF6D}"/>
              </a:ext>
            </a:extLst>
          </p:cNvPr>
          <p:cNvSpPr/>
          <p:nvPr/>
        </p:nvSpPr>
        <p:spPr>
          <a:xfrm>
            <a:off x="12319686" y="7414054"/>
            <a:ext cx="2310714" cy="8155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1491" y="393978"/>
            <a:ext cx="4442460" cy="471249"/>
          </a:xfrm>
          <a:prstGeom prst="rect">
            <a:avLst/>
          </a:prstGeom>
          <a:noFill/>
          <a:ln/>
        </p:spPr>
        <p:txBody>
          <a:bodyPr wrap="none" lIns="0" tIns="0" rIns="0" bIns="0" rtlCol="0" anchor="t"/>
          <a:lstStyle/>
          <a:p>
            <a:pPr marL="0" indent="0" algn="l">
              <a:lnSpc>
                <a:spcPts val="3700"/>
              </a:lnSpc>
              <a:buNone/>
            </a:pPr>
            <a:r>
              <a:rPr lang="en-US" sz="2950" dirty="0">
                <a:solidFill>
                  <a:srgbClr val="1F1E1E"/>
                </a:solidFill>
                <a:latin typeface="Sora Semi Bold" pitchFamily="34" charset="0"/>
                <a:ea typeface="Sora Semi Bold" pitchFamily="34" charset="-122"/>
                <a:cs typeface="Sora Semi Bold" pitchFamily="34" charset="-120"/>
              </a:rPr>
              <a:t>Core Algorithm Design</a:t>
            </a:r>
            <a:endParaRPr lang="en-US" sz="2950" dirty="0"/>
          </a:p>
        </p:txBody>
      </p:sp>
      <p:sp>
        <p:nvSpPr>
          <p:cNvPr id="3" name="Text 1"/>
          <p:cNvSpPr/>
          <p:nvPr/>
        </p:nvSpPr>
        <p:spPr>
          <a:xfrm>
            <a:off x="486252" y="1652448"/>
            <a:ext cx="3018323" cy="426006"/>
          </a:xfrm>
          <a:prstGeom prst="rect">
            <a:avLst/>
          </a:prstGeom>
          <a:noFill/>
          <a:ln/>
        </p:spPr>
        <p:txBody>
          <a:bodyPr wrap="none" lIns="0" tIns="0" rIns="0" bIns="0" rtlCol="0" anchor="t"/>
          <a:lstStyle/>
          <a:p>
            <a:pPr marL="0" indent="0" algn="l">
              <a:lnSpc>
                <a:spcPts val="2200"/>
              </a:lnSpc>
              <a:buNone/>
            </a:pPr>
            <a:r>
              <a:rPr lang="en-US" sz="2000" b="1" dirty="0">
                <a:solidFill>
                  <a:srgbClr val="1F1E1E"/>
                </a:solidFill>
                <a:latin typeface="Sora Semi Bold" pitchFamily="34" charset="0"/>
                <a:ea typeface="Sora Semi Bold" pitchFamily="34" charset="-122"/>
                <a:cs typeface="Sora Semi Bold" pitchFamily="34" charset="-120"/>
              </a:rPr>
              <a:t>HSV Color Detection</a:t>
            </a:r>
            <a:endParaRPr lang="en-US" sz="2000" b="1" dirty="0"/>
          </a:p>
        </p:txBody>
      </p:sp>
      <p:sp>
        <p:nvSpPr>
          <p:cNvPr id="4" name="Text 2"/>
          <p:cNvSpPr/>
          <p:nvPr/>
        </p:nvSpPr>
        <p:spPr>
          <a:xfrm>
            <a:off x="501490" y="2261691"/>
            <a:ext cx="6638925" cy="687943"/>
          </a:xfrm>
          <a:prstGeom prst="rect">
            <a:avLst/>
          </a:prstGeom>
          <a:noFill/>
          <a:ln/>
        </p:spPr>
        <p:txBody>
          <a:bodyPr wrap="square" lIns="0" tIns="0" rIns="0" bIns="0" rtlCol="0" anchor="t"/>
          <a:lstStyle/>
          <a:p>
            <a:pPr marL="0" indent="0" algn="l">
              <a:lnSpc>
                <a:spcPts val="1800"/>
              </a:lnSpc>
              <a:buNone/>
            </a:pPr>
            <a:r>
              <a:rPr lang="en-US" sz="2000" dirty="0">
                <a:solidFill>
                  <a:srgbClr val="3B3535"/>
                </a:solidFill>
                <a:latin typeface="Sora Light" pitchFamily="34" charset="0"/>
                <a:ea typeface="Sora Light" pitchFamily="34" charset="-122"/>
                <a:cs typeface="Sora Light" pitchFamily="34" charset="-120"/>
              </a:rPr>
              <a:t>The system converts RGB frames to HSV color space for robust ball detection under varying lighting. Color thresholds isolate the target ball, followed by contour detection to identify circular shapes and calculate centroid coordinates.</a:t>
            </a:r>
            <a:endParaRPr lang="en-US" sz="2000" dirty="0"/>
          </a:p>
        </p:txBody>
      </p:sp>
      <p:sp>
        <p:nvSpPr>
          <p:cNvPr id="5" name="Text 3"/>
          <p:cNvSpPr/>
          <p:nvPr/>
        </p:nvSpPr>
        <p:spPr>
          <a:xfrm>
            <a:off x="486252" y="3832027"/>
            <a:ext cx="2422208" cy="282773"/>
          </a:xfrm>
          <a:prstGeom prst="rect">
            <a:avLst/>
          </a:prstGeom>
          <a:noFill/>
          <a:ln/>
        </p:spPr>
        <p:txBody>
          <a:bodyPr wrap="none" lIns="0" tIns="0" rIns="0" bIns="0" rtlCol="0" anchor="t"/>
          <a:lstStyle/>
          <a:p>
            <a:pPr marL="0" indent="0" algn="l">
              <a:lnSpc>
                <a:spcPts val="2200"/>
              </a:lnSpc>
              <a:buNone/>
            </a:pPr>
            <a:r>
              <a:rPr lang="en-US" sz="1750" b="1" dirty="0">
                <a:solidFill>
                  <a:srgbClr val="1F1E1E"/>
                </a:solidFill>
                <a:latin typeface="Sora Semi Bold" pitchFamily="34" charset="0"/>
                <a:ea typeface="Sora Semi Bold" pitchFamily="34" charset="-122"/>
                <a:cs typeface="Sora Semi Bold" pitchFamily="34" charset="-120"/>
              </a:rPr>
              <a:t>Proportional Control</a:t>
            </a:r>
            <a:endParaRPr lang="en-US" sz="1750" b="1" dirty="0"/>
          </a:p>
        </p:txBody>
      </p:sp>
      <p:sp>
        <p:nvSpPr>
          <p:cNvPr id="6" name="Text 4"/>
          <p:cNvSpPr/>
          <p:nvPr/>
        </p:nvSpPr>
        <p:spPr>
          <a:xfrm>
            <a:off x="486252" y="4346098"/>
            <a:ext cx="6646545" cy="1382734"/>
          </a:xfrm>
          <a:prstGeom prst="rect">
            <a:avLst/>
          </a:prstGeom>
          <a:noFill/>
          <a:ln/>
        </p:spPr>
        <p:txBody>
          <a:bodyPr wrap="square" lIns="0" tIns="0" rIns="0" bIns="0" rtlCol="0" anchor="t"/>
          <a:lstStyle/>
          <a:p>
            <a:pPr marL="0" indent="0" algn="l">
              <a:lnSpc>
                <a:spcPts val="1800"/>
              </a:lnSpc>
              <a:buNone/>
            </a:pPr>
            <a:r>
              <a:rPr lang="en-US" sz="2000" dirty="0">
                <a:solidFill>
                  <a:srgbClr val="3B3535"/>
                </a:solidFill>
                <a:latin typeface="Sora Light" pitchFamily="34" charset="0"/>
                <a:ea typeface="Sora Light" pitchFamily="34" charset="-122"/>
                <a:cs typeface="Sora Light" pitchFamily="34" charset="-120"/>
              </a:rPr>
              <a:t>Servo positioning uses proportional feedback where angular adjustment is directly proportional to the pixel offset from frame center, ensuring smooth tracking with minimal oscillation.</a:t>
            </a:r>
            <a:endParaRPr lang="en-US" sz="2000" dirty="0"/>
          </a:p>
        </p:txBody>
      </p:sp>
      <p:pic>
        <p:nvPicPr>
          <p:cNvPr id="7" name="Image 0" descr="preencoded.png"/>
          <p:cNvPicPr>
            <a:picLocks noChangeAspect="1"/>
          </p:cNvPicPr>
          <p:nvPr/>
        </p:nvPicPr>
        <p:blipFill>
          <a:blip r:embed="rId3"/>
          <a:stretch>
            <a:fillRect/>
          </a:stretch>
        </p:blipFill>
        <p:spPr>
          <a:xfrm>
            <a:off x="7640836" y="1257442"/>
            <a:ext cx="6972158" cy="6972158"/>
          </a:xfrm>
          <a:prstGeom prst="rect">
            <a:avLst/>
          </a:prstGeom>
        </p:spPr>
      </p:pic>
      <p:sp>
        <p:nvSpPr>
          <p:cNvPr id="8" name="Shape 5"/>
          <p:cNvSpPr/>
          <p:nvPr/>
        </p:nvSpPr>
        <p:spPr>
          <a:xfrm>
            <a:off x="7497604" y="8041481"/>
            <a:ext cx="6638925" cy="838081"/>
          </a:xfrm>
          <a:prstGeom prst="roundRect">
            <a:avLst>
              <a:gd name="adj" fmla="val 7181"/>
            </a:avLst>
          </a:prstGeom>
          <a:solidFill>
            <a:srgbClr val="F7BBC1"/>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7640836" y="8255079"/>
            <a:ext cx="179070" cy="143232"/>
          </a:xfrm>
          <a:prstGeom prst="rect">
            <a:avLst/>
          </a:prstGeom>
        </p:spPr>
      </p:pic>
      <p:sp>
        <p:nvSpPr>
          <p:cNvPr id="10" name="Text 6"/>
          <p:cNvSpPr/>
          <p:nvPr/>
        </p:nvSpPr>
        <p:spPr>
          <a:xfrm>
            <a:off x="7963138" y="8220432"/>
            <a:ext cx="6030158" cy="458629"/>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ra Light" pitchFamily="34" charset="0"/>
                <a:ea typeface="Sora Light" pitchFamily="34" charset="-122"/>
                <a:cs typeface="Sora Light" pitchFamily="34" charset="-120"/>
              </a:rPr>
              <a:t>Key Insight:</a:t>
            </a:r>
            <a:r>
              <a:rPr lang="en-US" sz="1100" dirty="0">
                <a:solidFill>
                  <a:srgbClr val="000000"/>
                </a:solidFill>
                <a:latin typeface="Sora Light" pitchFamily="34" charset="0"/>
                <a:ea typeface="Sora Light" pitchFamily="34" charset="-122"/>
                <a:cs typeface="Sora Light" pitchFamily="34" charset="-120"/>
              </a:rPr>
              <a:t> HSV color space provides superior robustness against lighting variations compared to RGB, making it ideal for real-world tracking applications.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291"/>
          </a:xfrm>
          <a:prstGeom prst="rect">
            <a:avLst/>
          </a:prstGeom>
        </p:spPr>
      </p:pic>
      <p:sp>
        <p:nvSpPr>
          <p:cNvPr id="3" name="Text 0"/>
          <p:cNvSpPr/>
          <p:nvPr/>
        </p:nvSpPr>
        <p:spPr>
          <a:xfrm>
            <a:off x="636270" y="499943"/>
            <a:ext cx="6677978" cy="598051"/>
          </a:xfrm>
          <a:prstGeom prst="rect">
            <a:avLst/>
          </a:prstGeom>
          <a:noFill/>
          <a:ln/>
        </p:spPr>
        <p:txBody>
          <a:bodyPr wrap="none" lIns="0" tIns="0" rIns="0" bIns="0" rtlCol="0" anchor="t"/>
          <a:lstStyle/>
          <a:p>
            <a:pPr marL="0" indent="0" algn="l">
              <a:lnSpc>
                <a:spcPts val="4700"/>
              </a:lnSpc>
              <a:buNone/>
            </a:pPr>
            <a:r>
              <a:rPr lang="en-US" sz="3750" dirty="0">
                <a:solidFill>
                  <a:srgbClr val="1F1E1E"/>
                </a:solidFill>
                <a:latin typeface="Sora Semi Bold" pitchFamily="34" charset="0"/>
                <a:ea typeface="Sora Semi Bold" pitchFamily="34" charset="-122"/>
                <a:cs typeface="Sora Semi Bold" pitchFamily="34" charset="-120"/>
              </a:rPr>
              <a:t>Real-Time Decision Making</a:t>
            </a:r>
            <a:endParaRPr lang="en-US" sz="3750" dirty="0"/>
          </a:p>
        </p:txBody>
      </p:sp>
      <p:sp>
        <p:nvSpPr>
          <p:cNvPr id="4" name="Text 1"/>
          <p:cNvSpPr/>
          <p:nvPr/>
        </p:nvSpPr>
        <p:spPr>
          <a:xfrm>
            <a:off x="636270" y="1370647"/>
            <a:ext cx="181808" cy="227171"/>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01</a:t>
            </a:r>
            <a:endParaRPr lang="en-US" sz="1400" dirty="0"/>
          </a:p>
        </p:txBody>
      </p:sp>
      <p:sp>
        <p:nvSpPr>
          <p:cNvPr id="5" name="Shape 2"/>
          <p:cNvSpPr/>
          <p:nvPr/>
        </p:nvSpPr>
        <p:spPr>
          <a:xfrm>
            <a:off x="636270" y="1656636"/>
            <a:ext cx="7871460" cy="22860"/>
          </a:xfrm>
          <a:prstGeom prst="rect">
            <a:avLst/>
          </a:prstGeom>
          <a:solidFill>
            <a:srgbClr val="DA1B2E"/>
          </a:solidFill>
          <a:ln/>
        </p:spPr>
        <p:txBody>
          <a:bodyPr/>
          <a:lstStyle/>
          <a:p>
            <a:endParaRPr lang="en-US"/>
          </a:p>
        </p:txBody>
      </p:sp>
      <p:sp>
        <p:nvSpPr>
          <p:cNvPr id="6" name="Text 3"/>
          <p:cNvSpPr/>
          <p:nvPr/>
        </p:nvSpPr>
        <p:spPr>
          <a:xfrm>
            <a:off x="636270" y="1793200"/>
            <a:ext cx="2572107" cy="298966"/>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Ball Detection Check</a:t>
            </a:r>
            <a:endParaRPr lang="en-US" sz="1850" dirty="0"/>
          </a:p>
        </p:txBody>
      </p:sp>
      <p:sp>
        <p:nvSpPr>
          <p:cNvPr id="7" name="Text 4"/>
          <p:cNvSpPr/>
          <p:nvPr/>
        </p:nvSpPr>
        <p:spPr>
          <a:xfrm>
            <a:off x="636270" y="2201228"/>
            <a:ext cx="7871460" cy="290870"/>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System continuously scans for valid ball contours in camera frame</a:t>
            </a:r>
            <a:endParaRPr lang="en-US" sz="1400" dirty="0"/>
          </a:p>
        </p:txBody>
      </p:sp>
      <p:sp>
        <p:nvSpPr>
          <p:cNvPr id="8" name="Text 5"/>
          <p:cNvSpPr/>
          <p:nvPr/>
        </p:nvSpPr>
        <p:spPr>
          <a:xfrm>
            <a:off x="636270" y="2810232"/>
            <a:ext cx="181808" cy="227171"/>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02</a:t>
            </a:r>
            <a:endParaRPr lang="en-US" sz="1400" dirty="0"/>
          </a:p>
        </p:txBody>
      </p:sp>
      <p:sp>
        <p:nvSpPr>
          <p:cNvPr id="9" name="Shape 6"/>
          <p:cNvSpPr/>
          <p:nvPr/>
        </p:nvSpPr>
        <p:spPr>
          <a:xfrm>
            <a:off x="636270" y="3096220"/>
            <a:ext cx="7871460" cy="22860"/>
          </a:xfrm>
          <a:prstGeom prst="rect">
            <a:avLst/>
          </a:prstGeom>
          <a:solidFill>
            <a:srgbClr val="DA1B2E"/>
          </a:solidFill>
          <a:ln/>
        </p:spPr>
        <p:txBody>
          <a:bodyPr/>
          <a:lstStyle/>
          <a:p>
            <a:endParaRPr lang="en-US"/>
          </a:p>
        </p:txBody>
      </p:sp>
      <p:sp>
        <p:nvSpPr>
          <p:cNvPr id="10" name="Text 7"/>
          <p:cNvSpPr/>
          <p:nvPr/>
        </p:nvSpPr>
        <p:spPr>
          <a:xfrm>
            <a:off x="636270" y="3232785"/>
            <a:ext cx="2664619" cy="298966"/>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Obstacle Assessment</a:t>
            </a:r>
            <a:endParaRPr lang="en-US" sz="1850" dirty="0"/>
          </a:p>
        </p:txBody>
      </p:sp>
      <p:sp>
        <p:nvSpPr>
          <p:cNvPr id="11" name="Text 8"/>
          <p:cNvSpPr/>
          <p:nvPr/>
        </p:nvSpPr>
        <p:spPr>
          <a:xfrm>
            <a:off x="636270" y="3640812"/>
            <a:ext cx="7871460" cy="290870"/>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Ultrasonic sensor measures forward distance; halt and reverse if &lt;20cm detected.</a:t>
            </a:r>
          </a:p>
          <a:p>
            <a:pPr marL="0" indent="0" algn="l">
              <a:lnSpc>
                <a:spcPts val="2250"/>
              </a:lnSpc>
              <a:buNone/>
            </a:pPr>
            <a:r>
              <a:rPr lang="en-US" sz="1400" dirty="0">
                <a:solidFill>
                  <a:srgbClr val="3B3535"/>
                </a:solidFill>
                <a:latin typeface="Sora Light" pitchFamily="34" charset="0"/>
                <a:cs typeface="Sora Light" pitchFamily="34" charset="-120"/>
              </a:rPr>
              <a:t>20cm or more turn slightly and keep </a:t>
            </a:r>
            <a:endParaRPr lang="en-US" sz="1400" dirty="0"/>
          </a:p>
        </p:txBody>
      </p:sp>
      <p:sp>
        <p:nvSpPr>
          <p:cNvPr id="12" name="Text 9"/>
          <p:cNvSpPr/>
          <p:nvPr/>
        </p:nvSpPr>
        <p:spPr>
          <a:xfrm>
            <a:off x="636270" y="4249817"/>
            <a:ext cx="181808" cy="227171"/>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03</a:t>
            </a:r>
            <a:endParaRPr lang="en-US" sz="1400" dirty="0"/>
          </a:p>
        </p:txBody>
      </p:sp>
      <p:sp>
        <p:nvSpPr>
          <p:cNvPr id="13" name="Shape 10"/>
          <p:cNvSpPr/>
          <p:nvPr/>
        </p:nvSpPr>
        <p:spPr>
          <a:xfrm>
            <a:off x="636270" y="4535805"/>
            <a:ext cx="7871460" cy="22860"/>
          </a:xfrm>
          <a:prstGeom prst="rect">
            <a:avLst/>
          </a:prstGeom>
          <a:solidFill>
            <a:srgbClr val="DA1B2E"/>
          </a:solidFill>
          <a:ln/>
        </p:spPr>
        <p:txBody>
          <a:bodyPr/>
          <a:lstStyle/>
          <a:p>
            <a:endParaRPr lang="en-US"/>
          </a:p>
        </p:txBody>
      </p:sp>
      <p:sp>
        <p:nvSpPr>
          <p:cNvPr id="14" name="Text 11"/>
          <p:cNvSpPr/>
          <p:nvPr/>
        </p:nvSpPr>
        <p:spPr>
          <a:xfrm>
            <a:off x="636270" y="4672370"/>
            <a:ext cx="2491026" cy="298966"/>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Position Calculation</a:t>
            </a:r>
            <a:endParaRPr lang="en-US" sz="1850" dirty="0"/>
          </a:p>
        </p:txBody>
      </p:sp>
      <p:sp>
        <p:nvSpPr>
          <p:cNvPr id="15" name="Text 12"/>
          <p:cNvSpPr/>
          <p:nvPr/>
        </p:nvSpPr>
        <p:spPr>
          <a:xfrm>
            <a:off x="636270" y="5080397"/>
            <a:ext cx="7871460" cy="290870"/>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Compute ball centroid offset from frame center for error signal</a:t>
            </a:r>
            <a:endParaRPr lang="en-US" sz="1400" dirty="0"/>
          </a:p>
        </p:txBody>
      </p:sp>
      <p:sp>
        <p:nvSpPr>
          <p:cNvPr id="16" name="Text 13"/>
          <p:cNvSpPr/>
          <p:nvPr/>
        </p:nvSpPr>
        <p:spPr>
          <a:xfrm>
            <a:off x="636270" y="5689402"/>
            <a:ext cx="181808" cy="227171"/>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04</a:t>
            </a:r>
            <a:endParaRPr lang="en-US" sz="1400" dirty="0"/>
          </a:p>
        </p:txBody>
      </p:sp>
      <p:sp>
        <p:nvSpPr>
          <p:cNvPr id="17" name="Shape 14"/>
          <p:cNvSpPr/>
          <p:nvPr/>
        </p:nvSpPr>
        <p:spPr>
          <a:xfrm>
            <a:off x="636270" y="5975390"/>
            <a:ext cx="7871460" cy="22860"/>
          </a:xfrm>
          <a:prstGeom prst="rect">
            <a:avLst/>
          </a:prstGeom>
          <a:solidFill>
            <a:srgbClr val="DA1B2E"/>
          </a:solidFill>
          <a:ln/>
        </p:spPr>
        <p:txBody>
          <a:bodyPr/>
          <a:lstStyle/>
          <a:p>
            <a:endParaRPr lang="en-US"/>
          </a:p>
        </p:txBody>
      </p:sp>
      <p:sp>
        <p:nvSpPr>
          <p:cNvPr id="18" name="Text 15"/>
          <p:cNvSpPr/>
          <p:nvPr/>
        </p:nvSpPr>
        <p:spPr>
          <a:xfrm>
            <a:off x="636270" y="6111954"/>
            <a:ext cx="3366254" cy="298966"/>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Motor Command Execution</a:t>
            </a:r>
            <a:endParaRPr lang="en-US" sz="1850" dirty="0"/>
          </a:p>
        </p:txBody>
      </p:sp>
      <p:sp>
        <p:nvSpPr>
          <p:cNvPr id="19" name="Text 16"/>
          <p:cNvSpPr/>
          <p:nvPr/>
        </p:nvSpPr>
        <p:spPr>
          <a:xfrm>
            <a:off x="636270" y="6519982"/>
            <a:ext cx="7871460" cy="290870"/>
          </a:xfrm>
          <a:prstGeom prst="rect">
            <a:avLst/>
          </a:prstGeom>
          <a:noFill/>
          <a:ln/>
        </p:spPr>
        <p:txBody>
          <a:bodyPr wrap="non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Translate tracking error into differential drive commands for pursuit.</a:t>
            </a:r>
            <a:endParaRPr lang="en-US" sz="1400" dirty="0"/>
          </a:p>
        </p:txBody>
      </p:sp>
      <p:sp>
        <p:nvSpPr>
          <p:cNvPr id="22" name="TextBox 21">
            <a:extLst>
              <a:ext uri="{FF2B5EF4-FFF2-40B4-BE49-F238E27FC236}">
                <a16:creationId xmlns:a16="http://schemas.microsoft.com/office/drawing/2014/main" id="{53C98C47-B79D-18A5-6E92-0ACF8F3D35AC}"/>
              </a:ext>
            </a:extLst>
          </p:cNvPr>
          <p:cNvSpPr txBox="1"/>
          <p:nvPr/>
        </p:nvSpPr>
        <p:spPr>
          <a:xfrm>
            <a:off x="531340" y="7191632"/>
            <a:ext cx="8387361" cy="646331"/>
          </a:xfrm>
          <a:prstGeom prst="rect">
            <a:avLst/>
          </a:prstGeom>
          <a:noFill/>
        </p:spPr>
        <p:txBody>
          <a:bodyPr wrap="none" rtlCol="0">
            <a:spAutoFit/>
          </a:bodyPr>
          <a:lstStyle/>
          <a:p>
            <a:r>
              <a:rPr lang="en-US" dirty="0"/>
              <a:t>Accurate and seamless tracking relies heavily on hardware. A high-speed camera</a:t>
            </a:r>
          </a:p>
          <a:p>
            <a:r>
              <a:rPr lang="en-US" dirty="0"/>
              <a:t>Can track much more accurately and quickly compared to the camera we have available.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508403"/>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Safety Mechanisms</a:t>
            </a:r>
            <a:endParaRPr lang="en-US" sz="4450" dirty="0"/>
          </a:p>
        </p:txBody>
      </p:sp>
      <p:sp>
        <p:nvSpPr>
          <p:cNvPr id="3" name="Shape 1"/>
          <p:cNvSpPr/>
          <p:nvPr/>
        </p:nvSpPr>
        <p:spPr>
          <a:xfrm>
            <a:off x="758309" y="2654379"/>
            <a:ext cx="4226838" cy="4066699"/>
          </a:xfrm>
          <a:prstGeom prst="roundRect">
            <a:avLst>
              <a:gd name="adj" fmla="val 2238"/>
            </a:avLst>
          </a:prstGeom>
          <a:solidFill>
            <a:srgbClr val="FFFFFF"/>
          </a:solidFill>
          <a:ln w="30480">
            <a:solidFill>
              <a:srgbClr val="DFB8BC"/>
            </a:solidFill>
            <a:prstDash val="solid"/>
          </a:ln>
        </p:spPr>
        <p:txBody>
          <a:bodyPr/>
          <a:lstStyle/>
          <a:p>
            <a:endParaRPr lang="en-US"/>
          </a:p>
        </p:txBody>
      </p:sp>
      <p:sp>
        <p:nvSpPr>
          <p:cNvPr id="4" name="Shape 2"/>
          <p:cNvSpPr/>
          <p:nvPr/>
        </p:nvSpPr>
        <p:spPr>
          <a:xfrm>
            <a:off x="788789" y="2684859"/>
            <a:ext cx="4165878" cy="649962"/>
          </a:xfrm>
          <a:prstGeom prst="roundRect">
            <a:avLst>
              <a:gd name="adj" fmla="val 8373"/>
            </a:avLst>
          </a:prstGeom>
          <a:solidFill>
            <a:srgbClr val="F9D2D6"/>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9267" y="2843451"/>
            <a:ext cx="324922" cy="324922"/>
          </a:xfrm>
          <a:prstGeom prst="rect">
            <a:avLst/>
          </a:prstGeom>
        </p:spPr>
      </p:pic>
      <p:sp>
        <p:nvSpPr>
          <p:cNvPr id="6" name="Text 3"/>
          <p:cNvSpPr/>
          <p:nvPr/>
        </p:nvSpPr>
        <p:spPr>
          <a:xfrm>
            <a:off x="1005364" y="3551396"/>
            <a:ext cx="3732728" cy="712470"/>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Ultrasonic Obstacle Detection</a:t>
            </a:r>
            <a:endParaRPr lang="en-US" sz="2200" dirty="0"/>
          </a:p>
        </p:txBody>
      </p:sp>
      <p:sp>
        <p:nvSpPr>
          <p:cNvPr id="7" name="Text 4"/>
          <p:cNvSpPr/>
          <p:nvPr/>
        </p:nvSpPr>
        <p:spPr>
          <a:xfrm>
            <a:off x="1005364" y="4393763"/>
            <a:ext cx="3732728" cy="208026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Continuous forward-facing distance monitoring with 20cm safety threshold. When obstacles detected, robot immediately halts all forward motion and enters safe state.</a:t>
            </a:r>
            <a:endParaRPr lang="en-US" sz="1700" dirty="0"/>
          </a:p>
        </p:txBody>
      </p:sp>
      <p:sp>
        <p:nvSpPr>
          <p:cNvPr id="8" name="Shape 5"/>
          <p:cNvSpPr/>
          <p:nvPr/>
        </p:nvSpPr>
        <p:spPr>
          <a:xfrm>
            <a:off x="5201722" y="2654379"/>
            <a:ext cx="4226838" cy="4066699"/>
          </a:xfrm>
          <a:prstGeom prst="roundRect">
            <a:avLst>
              <a:gd name="adj" fmla="val 2238"/>
            </a:avLst>
          </a:prstGeom>
          <a:solidFill>
            <a:srgbClr val="FFFFFF"/>
          </a:solidFill>
          <a:ln w="30480">
            <a:solidFill>
              <a:srgbClr val="DFB8BC"/>
            </a:solidFill>
            <a:prstDash val="solid"/>
          </a:ln>
        </p:spPr>
        <p:txBody>
          <a:bodyPr/>
          <a:lstStyle/>
          <a:p>
            <a:endParaRPr lang="en-US"/>
          </a:p>
        </p:txBody>
      </p:sp>
      <p:sp>
        <p:nvSpPr>
          <p:cNvPr id="9" name="Shape 6"/>
          <p:cNvSpPr/>
          <p:nvPr/>
        </p:nvSpPr>
        <p:spPr>
          <a:xfrm>
            <a:off x="5232202" y="2684859"/>
            <a:ext cx="4165878" cy="649962"/>
          </a:xfrm>
          <a:prstGeom prst="roundRect">
            <a:avLst>
              <a:gd name="adj" fmla="val 8373"/>
            </a:avLst>
          </a:prstGeom>
          <a:solidFill>
            <a:srgbClr val="F9D2D6"/>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2680" y="2843451"/>
            <a:ext cx="324922" cy="324922"/>
          </a:xfrm>
          <a:prstGeom prst="rect">
            <a:avLst/>
          </a:prstGeom>
        </p:spPr>
      </p:pic>
      <p:sp>
        <p:nvSpPr>
          <p:cNvPr id="11" name="Text 7"/>
          <p:cNvSpPr/>
          <p:nvPr/>
        </p:nvSpPr>
        <p:spPr>
          <a:xfrm>
            <a:off x="5448776" y="3551396"/>
            <a:ext cx="3732728" cy="712470"/>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Emergency Stop Protocol</a:t>
            </a:r>
            <a:endParaRPr lang="en-US" sz="2200" dirty="0"/>
          </a:p>
        </p:txBody>
      </p:sp>
      <p:sp>
        <p:nvSpPr>
          <p:cNvPr id="12" name="Text 8"/>
          <p:cNvSpPr/>
          <p:nvPr/>
        </p:nvSpPr>
        <p:spPr>
          <a:xfrm>
            <a:off x="5448776" y="4393763"/>
            <a:ext cx="3732728" cy="208026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Software watchdog timer monitors loop execution. If processing exceeds timeout or exception occurs, system triggers immediate motor shutoff and servo reset to neutral positions.</a:t>
            </a:r>
            <a:endParaRPr lang="en-US" sz="1700" dirty="0"/>
          </a:p>
        </p:txBody>
      </p:sp>
      <p:sp>
        <p:nvSpPr>
          <p:cNvPr id="13" name="Shape 9"/>
          <p:cNvSpPr/>
          <p:nvPr/>
        </p:nvSpPr>
        <p:spPr>
          <a:xfrm>
            <a:off x="9645134" y="2654379"/>
            <a:ext cx="4226957" cy="4066699"/>
          </a:xfrm>
          <a:prstGeom prst="roundRect">
            <a:avLst>
              <a:gd name="adj" fmla="val 2238"/>
            </a:avLst>
          </a:prstGeom>
          <a:solidFill>
            <a:srgbClr val="FFFFFF"/>
          </a:solidFill>
          <a:ln w="30480">
            <a:solidFill>
              <a:srgbClr val="DFB8BC"/>
            </a:solidFill>
            <a:prstDash val="solid"/>
          </a:ln>
        </p:spPr>
        <p:txBody>
          <a:bodyPr/>
          <a:lstStyle/>
          <a:p>
            <a:endParaRPr lang="en-US"/>
          </a:p>
        </p:txBody>
      </p:sp>
      <p:sp>
        <p:nvSpPr>
          <p:cNvPr id="14" name="Shape 10"/>
          <p:cNvSpPr/>
          <p:nvPr/>
        </p:nvSpPr>
        <p:spPr>
          <a:xfrm>
            <a:off x="9675614" y="2684859"/>
            <a:ext cx="4165997" cy="649962"/>
          </a:xfrm>
          <a:prstGeom prst="roundRect">
            <a:avLst>
              <a:gd name="adj" fmla="val 8373"/>
            </a:avLst>
          </a:prstGeom>
          <a:solidFill>
            <a:srgbClr val="F9D2D6"/>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96092" y="2843451"/>
            <a:ext cx="324922" cy="324922"/>
          </a:xfrm>
          <a:prstGeom prst="rect">
            <a:avLst/>
          </a:prstGeom>
        </p:spPr>
      </p:pic>
      <p:sp>
        <p:nvSpPr>
          <p:cNvPr id="16" name="Text 11"/>
          <p:cNvSpPr/>
          <p:nvPr/>
        </p:nvSpPr>
        <p:spPr>
          <a:xfrm>
            <a:off x="9892189" y="355139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Speed Limiting</a:t>
            </a:r>
            <a:endParaRPr lang="en-US" sz="2200" dirty="0"/>
          </a:p>
        </p:txBody>
      </p:sp>
      <p:sp>
        <p:nvSpPr>
          <p:cNvPr id="17" name="Text 12"/>
          <p:cNvSpPr/>
          <p:nvPr/>
        </p:nvSpPr>
        <p:spPr>
          <a:xfrm>
            <a:off x="9892189" y="4037528"/>
            <a:ext cx="3732848" cy="242697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Maximum velocity capped at 0.5 m/s with gradual acceleration profiles. PWM duty cycle constraints prevent sudden movements that could compromise stability or tracking accuracy.</a:t>
            </a:r>
            <a:endParaRPr lang="en-US" sz="1700" dirty="0"/>
          </a:p>
        </p:txBody>
      </p:sp>
      <p:sp>
        <p:nvSpPr>
          <p:cNvPr id="18" name="Rectangle 17">
            <a:extLst>
              <a:ext uri="{FF2B5EF4-FFF2-40B4-BE49-F238E27FC236}">
                <a16:creationId xmlns:a16="http://schemas.microsoft.com/office/drawing/2014/main" id="{9E204824-189D-259B-B604-46C33FA72950}"/>
              </a:ext>
            </a:extLst>
          </p:cNvPr>
          <p:cNvSpPr/>
          <p:nvPr/>
        </p:nvSpPr>
        <p:spPr>
          <a:xfrm>
            <a:off x="12319686" y="7414054"/>
            <a:ext cx="2310714" cy="8155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905113"/>
            <a:ext cx="6116955"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Performance Metrics</a:t>
            </a:r>
            <a:endParaRPr lang="en-US" sz="4450" dirty="0"/>
          </a:p>
        </p:txBody>
      </p:sp>
      <p:sp>
        <p:nvSpPr>
          <p:cNvPr id="3" name="Text 1"/>
          <p:cNvSpPr/>
          <p:nvPr/>
        </p:nvSpPr>
        <p:spPr>
          <a:xfrm>
            <a:off x="758309" y="2051090"/>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System evaluation demonstrates robust tracking and obstacle avoidance capabilities</a:t>
            </a:r>
            <a:endParaRPr lang="en-US" sz="1700" dirty="0"/>
          </a:p>
        </p:txBody>
      </p:sp>
      <p:sp>
        <p:nvSpPr>
          <p:cNvPr id="4" name="Shape 2"/>
          <p:cNvSpPr/>
          <p:nvPr/>
        </p:nvSpPr>
        <p:spPr>
          <a:xfrm>
            <a:off x="758309" y="2641521"/>
            <a:ext cx="13113782" cy="3745706"/>
          </a:xfrm>
          <a:prstGeom prst="roundRect">
            <a:avLst>
              <a:gd name="adj" fmla="val 2429"/>
            </a:avLst>
          </a:prstGeom>
          <a:noFill/>
          <a:ln w="7620">
            <a:solidFill>
              <a:srgbClr val="000000">
                <a:alpha val="8000"/>
              </a:srgbClr>
            </a:solidFill>
            <a:prstDash val="solid"/>
          </a:ln>
        </p:spPr>
        <p:txBody>
          <a:bodyPr/>
          <a:lstStyle/>
          <a:p>
            <a:endParaRPr lang="en-US"/>
          </a:p>
        </p:txBody>
      </p:sp>
      <p:sp>
        <p:nvSpPr>
          <p:cNvPr id="5" name="Shape 3"/>
          <p:cNvSpPr/>
          <p:nvPr/>
        </p:nvSpPr>
        <p:spPr>
          <a:xfrm>
            <a:off x="765929" y="2649141"/>
            <a:ext cx="13098542" cy="621744"/>
          </a:xfrm>
          <a:prstGeom prst="rect">
            <a:avLst/>
          </a:prstGeom>
          <a:solidFill>
            <a:srgbClr val="FFFFFF">
              <a:alpha val="4000"/>
            </a:srgbClr>
          </a:solidFill>
          <a:ln/>
        </p:spPr>
        <p:txBody>
          <a:bodyPr/>
          <a:lstStyle/>
          <a:p>
            <a:endParaRPr lang="en-US"/>
          </a:p>
        </p:txBody>
      </p:sp>
      <p:sp>
        <p:nvSpPr>
          <p:cNvPr id="6" name="Text 4"/>
          <p:cNvSpPr/>
          <p:nvPr/>
        </p:nvSpPr>
        <p:spPr>
          <a:xfrm>
            <a:off x="982623" y="2786658"/>
            <a:ext cx="4802386"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Performance Metric</a:t>
            </a:r>
            <a:endParaRPr lang="en-US" sz="1700" dirty="0"/>
          </a:p>
        </p:txBody>
      </p:sp>
      <p:sp>
        <p:nvSpPr>
          <p:cNvPr id="7" name="Text 5"/>
          <p:cNvSpPr/>
          <p:nvPr/>
        </p:nvSpPr>
        <p:spPr>
          <a:xfrm>
            <a:off x="6225778" y="2786658"/>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Result</a:t>
            </a:r>
            <a:endParaRPr lang="en-US" sz="1700" dirty="0"/>
          </a:p>
        </p:txBody>
      </p:sp>
      <p:sp>
        <p:nvSpPr>
          <p:cNvPr id="8" name="Text 6"/>
          <p:cNvSpPr/>
          <p:nvPr/>
        </p:nvSpPr>
        <p:spPr>
          <a:xfrm>
            <a:off x="10155317" y="2786658"/>
            <a:ext cx="3492579"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Test Conditions</a:t>
            </a:r>
            <a:endParaRPr lang="en-US" sz="1700" dirty="0"/>
          </a:p>
        </p:txBody>
      </p:sp>
      <p:sp>
        <p:nvSpPr>
          <p:cNvPr id="9" name="Shape 7"/>
          <p:cNvSpPr/>
          <p:nvPr/>
        </p:nvSpPr>
        <p:spPr>
          <a:xfrm>
            <a:off x="765929" y="3270885"/>
            <a:ext cx="13098542" cy="621744"/>
          </a:xfrm>
          <a:prstGeom prst="rect">
            <a:avLst/>
          </a:prstGeom>
          <a:solidFill>
            <a:srgbClr val="000000">
              <a:alpha val="4000"/>
            </a:srgbClr>
          </a:solidFill>
          <a:ln/>
        </p:spPr>
        <p:txBody>
          <a:bodyPr/>
          <a:lstStyle/>
          <a:p>
            <a:endParaRPr lang="en-US"/>
          </a:p>
        </p:txBody>
      </p:sp>
      <p:sp>
        <p:nvSpPr>
          <p:cNvPr id="10" name="Text 8"/>
          <p:cNvSpPr/>
          <p:nvPr/>
        </p:nvSpPr>
        <p:spPr>
          <a:xfrm>
            <a:off x="982623" y="3408402"/>
            <a:ext cx="4802386"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Ball Tracking Accuracy</a:t>
            </a:r>
            <a:endParaRPr lang="en-US" sz="1700" dirty="0"/>
          </a:p>
        </p:txBody>
      </p:sp>
      <p:sp>
        <p:nvSpPr>
          <p:cNvPr id="11" name="Text 9"/>
          <p:cNvSpPr/>
          <p:nvPr/>
        </p:nvSpPr>
        <p:spPr>
          <a:xfrm>
            <a:off x="6225778" y="3408402"/>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DA1B2E"/>
                </a:solidFill>
                <a:latin typeface="Sora Light" pitchFamily="34" charset="0"/>
                <a:ea typeface="Sora Light" pitchFamily="34" charset="-122"/>
                <a:cs typeface="Sora Light" pitchFamily="34" charset="-120"/>
              </a:rPr>
              <a:t>90%</a:t>
            </a:r>
            <a:endParaRPr lang="en-US" sz="1700" dirty="0"/>
          </a:p>
        </p:txBody>
      </p:sp>
      <p:sp>
        <p:nvSpPr>
          <p:cNvPr id="12" name="Text 10"/>
          <p:cNvSpPr/>
          <p:nvPr/>
        </p:nvSpPr>
        <p:spPr>
          <a:xfrm>
            <a:off x="10155317" y="3408402"/>
            <a:ext cx="3492579"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Indoor lighting, 1-3m range</a:t>
            </a:r>
            <a:endParaRPr lang="en-US" sz="1700" dirty="0"/>
          </a:p>
        </p:txBody>
      </p:sp>
      <p:sp>
        <p:nvSpPr>
          <p:cNvPr id="13" name="Shape 11"/>
          <p:cNvSpPr/>
          <p:nvPr/>
        </p:nvSpPr>
        <p:spPr>
          <a:xfrm>
            <a:off x="765929" y="3892629"/>
            <a:ext cx="13098542" cy="621744"/>
          </a:xfrm>
          <a:prstGeom prst="rect">
            <a:avLst/>
          </a:prstGeom>
          <a:solidFill>
            <a:srgbClr val="FFFFFF">
              <a:alpha val="4000"/>
            </a:srgbClr>
          </a:solidFill>
          <a:ln/>
        </p:spPr>
        <p:txBody>
          <a:bodyPr/>
          <a:lstStyle/>
          <a:p>
            <a:endParaRPr lang="en-US"/>
          </a:p>
        </p:txBody>
      </p:sp>
      <p:sp>
        <p:nvSpPr>
          <p:cNvPr id="14" name="Text 12"/>
          <p:cNvSpPr/>
          <p:nvPr/>
        </p:nvSpPr>
        <p:spPr>
          <a:xfrm>
            <a:off x="982623" y="4030147"/>
            <a:ext cx="4802386"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Obstacle Detection Rate</a:t>
            </a:r>
            <a:endParaRPr lang="en-US" sz="1700" dirty="0"/>
          </a:p>
        </p:txBody>
      </p:sp>
      <p:sp>
        <p:nvSpPr>
          <p:cNvPr id="15" name="Text 13"/>
          <p:cNvSpPr/>
          <p:nvPr/>
        </p:nvSpPr>
        <p:spPr>
          <a:xfrm>
            <a:off x="6225778" y="4030147"/>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DA1B2E"/>
                </a:solidFill>
                <a:latin typeface="Sora Light" pitchFamily="34" charset="0"/>
                <a:ea typeface="Sora Light" pitchFamily="34" charset="-122"/>
                <a:cs typeface="Sora Light" pitchFamily="34" charset="-120"/>
              </a:rPr>
              <a:t>95%</a:t>
            </a:r>
            <a:endParaRPr lang="en-US" sz="1700" dirty="0"/>
          </a:p>
        </p:txBody>
      </p:sp>
      <p:sp>
        <p:nvSpPr>
          <p:cNvPr id="16" name="Text 14"/>
          <p:cNvSpPr/>
          <p:nvPr/>
        </p:nvSpPr>
        <p:spPr>
          <a:xfrm>
            <a:off x="10155317" y="4030147"/>
            <a:ext cx="3492579"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Various object sizes &gt;5cm</a:t>
            </a:r>
            <a:endParaRPr lang="en-US" sz="1700" dirty="0"/>
          </a:p>
        </p:txBody>
      </p:sp>
      <p:sp>
        <p:nvSpPr>
          <p:cNvPr id="17" name="Shape 15"/>
          <p:cNvSpPr/>
          <p:nvPr/>
        </p:nvSpPr>
        <p:spPr>
          <a:xfrm>
            <a:off x="765929" y="4514374"/>
            <a:ext cx="13098542" cy="621744"/>
          </a:xfrm>
          <a:prstGeom prst="rect">
            <a:avLst/>
          </a:prstGeom>
          <a:solidFill>
            <a:srgbClr val="000000">
              <a:alpha val="4000"/>
            </a:srgbClr>
          </a:solidFill>
          <a:ln/>
        </p:spPr>
        <p:txBody>
          <a:bodyPr/>
          <a:lstStyle/>
          <a:p>
            <a:endParaRPr lang="en-US"/>
          </a:p>
        </p:txBody>
      </p:sp>
      <p:sp>
        <p:nvSpPr>
          <p:cNvPr id="18" name="Text 16"/>
          <p:cNvSpPr/>
          <p:nvPr/>
        </p:nvSpPr>
        <p:spPr>
          <a:xfrm>
            <a:off x="982623" y="4651891"/>
            <a:ext cx="4802386"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Maximum Speed</a:t>
            </a:r>
            <a:endParaRPr lang="en-US" sz="1700" dirty="0"/>
          </a:p>
        </p:txBody>
      </p:sp>
      <p:sp>
        <p:nvSpPr>
          <p:cNvPr id="19" name="Text 17"/>
          <p:cNvSpPr/>
          <p:nvPr/>
        </p:nvSpPr>
        <p:spPr>
          <a:xfrm>
            <a:off x="6225778" y="4651891"/>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0.5 m/s</a:t>
            </a:r>
            <a:endParaRPr lang="en-US" sz="1700" dirty="0"/>
          </a:p>
        </p:txBody>
      </p:sp>
      <p:sp>
        <p:nvSpPr>
          <p:cNvPr id="20" name="Text 18"/>
          <p:cNvSpPr/>
          <p:nvPr/>
        </p:nvSpPr>
        <p:spPr>
          <a:xfrm>
            <a:off x="10155317" y="4651891"/>
            <a:ext cx="3492579"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Smooth floor surface</a:t>
            </a:r>
            <a:endParaRPr lang="en-US" sz="1700" dirty="0"/>
          </a:p>
        </p:txBody>
      </p:sp>
      <p:sp>
        <p:nvSpPr>
          <p:cNvPr id="21" name="Shape 19"/>
          <p:cNvSpPr/>
          <p:nvPr/>
        </p:nvSpPr>
        <p:spPr>
          <a:xfrm>
            <a:off x="765929" y="5136118"/>
            <a:ext cx="13098542" cy="621744"/>
          </a:xfrm>
          <a:prstGeom prst="rect">
            <a:avLst/>
          </a:prstGeom>
          <a:solidFill>
            <a:srgbClr val="FFFFFF">
              <a:alpha val="4000"/>
            </a:srgbClr>
          </a:solidFill>
          <a:ln/>
        </p:spPr>
        <p:txBody>
          <a:bodyPr/>
          <a:lstStyle/>
          <a:p>
            <a:endParaRPr lang="en-US"/>
          </a:p>
        </p:txBody>
      </p:sp>
      <p:sp>
        <p:nvSpPr>
          <p:cNvPr id="22" name="Text 20"/>
          <p:cNvSpPr/>
          <p:nvPr/>
        </p:nvSpPr>
        <p:spPr>
          <a:xfrm>
            <a:off x="982623" y="5273635"/>
            <a:ext cx="4802386"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Processing Frame Rate</a:t>
            </a:r>
            <a:endParaRPr lang="en-US" sz="1700" dirty="0"/>
          </a:p>
        </p:txBody>
      </p:sp>
      <p:sp>
        <p:nvSpPr>
          <p:cNvPr id="23" name="Text 21"/>
          <p:cNvSpPr/>
          <p:nvPr/>
        </p:nvSpPr>
        <p:spPr>
          <a:xfrm>
            <a:off x="6225778" y="5273635"/>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15-18 FPS</a:t>
            </a:r>
            <a:endParaRPr lang="en-US" sz="1700" dirty="0"/>
          </a:p>
        </p:txBody>
      </p:sp>
      <p:sp>
        <p:nvSpPr>
          <p:cNvPr id="24" name="Text 22"/>
          <p:cNvSpPr/>
          <p:nvPr/>
        </p:nvSpPr>
        <p:spPr>
          <a:xfrm>
            <a:off x="10155317" y="5273635"/>
            <a:ext cx="3492579"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Raspberry Pi 4B, 720p</a:t>
            </a:r>
            <a:endParaRPr lang="en-US" sz="1700" dirty="0"/>
          </a:p>
        </p:txBody>
      </p:sp>
      <p:sp>
        <p:nvSpPr>
          <p:cNvPr id="25" name="Shape 23"/>
          <p:cNvSpPr/>
          <p:nvPr/>
        </p:nvSpPr>
        <p:spPr>
          <a:xfrm>
            <a:off x="765929" y="5757862"/>
            <a:ext cx="13098542" cy="621744"/>
          </a:xfrm>
          <a:prstGeom prst="rect">
            <a:avLst/>
          </a:prstGeom>
          <a:solidFill>
            <a:srgbClr val="000000">
              <a:alpha val="4000"/>
            </a:srgbClr>
          </a:solidFill>
          <a:ln/>
        </p:spPr>
        <p:txBody>
          <a:bodyPr/>
          <a:lstStyle/>
          <a:p>
            <a:endParaRPr lang="en-US"/>
          </a:p>
        </p:txBody>
      </p:sp>
      <p:sp>
        <p:nvSpPr>
          <p:cNvPr id="26" name="Text 24"/>
          <p:cNvSpPr/>
          <p:nvPr/>
        </p:nvSpPr>
        <p:spPr>
          <a:xfrm>
            <a:off x="982623" y="5895380"/>
            <a:ext cx="4802386"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Response Latency</a:t>
            </a:r>
            <a:endParaRPr lang="en-US" sz="1700" dirty="0"/>
          </a:p>
        </p:txBody>
      </p:sp>
      <p:sp>
        <p:nvSpPr>
          <p:cNvPr id="27" name="Text 25"/>
          <p:cNvSpPr/>
          <p:nvPr/>
        </p:nvSpPr>
        <p:spPr>
          <a:xfrm>
            <a:off x="6225778" y="5895380"/>
            <a:ext cx="3488769" cy="346710"/>
          </a:xfrm>
          <a:prstGeom prst="rect">
            <a:avLst/>
          </a:prstGeom>
          <a:noFill/>
          <a:ln/>
        </p:spPr>
        <p:txBody>
          <a:bodyPr wrap="none" lIns="0" tIns="0" rIns="0" bIns="0" rtlCol="0" anchor="t"/>
          <a:lstStyle/>
          <a:p>
            <a:pPr marL="0" indent="0" algn="l">
              <a:lnSpc>
                <a:spcPts val="2700"/>
              </a:lnSpc>
              <a:buNone/>
            </a:pPr>
            <a:r>
              <a:rPr lang="en-US" sz="1700" b="1" dirty="0">
                <a:solidFill>
                  <a:srgbClr val="3B3535"/>
                </a:solidFill>
                <a:latin typeface="Sora Light" pitchFamily="34" charset="0"/>
                <a:ea typeface="Sora Light" pitchFamily="34" charset="-122"/>
                <a:cs typeface="Sora Light" pitchFamily="34" charset="-120"/>
              </a:rPr>
              <a:t>&lt;100ms</a:t>
            </a:r>
            <a:endParaRPr lang="en-US" sz="1700" dirty="0"/>
          </a:p>
        </p:txBody>
      </p:sp>
      <p:sp>
        <p:nvSpPr>
          <p:cNvPr id="28" name="Text 26"/>
          <p:cNvSpPr/>
          <p:nvPr/>
        </p:nvSpPr>
        <p:spPr>
          <a:xfrm>
            <a:off x="10155317" y="5895380"/>
            <a:ext cx="3492579"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Detection to motor command</a:t>
            </a:r>
            <a:endParaRPr lang="en-US" sz="1700" dirty="0"/>
          </a:p>
        </p:txBody>
      </p:sp>
      <p:sp>
        <p:nvSpPr>
          <p:cNvPr id="29" name="Text 27"/>
          <p:cNvSpPr/>
          <p:nvPr/>
        </p:nvSpPr>
        <p:spPr>
          <a:xfrm>
            <a:off x="758309" y="6630948"/>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Results validate the effectiveness of the HSV-based detection algorithm and proportional control system for real-time autonomous tracking.</a:t>
            </a:r>
            <a:endParaRPr lang="en-US" sz="1700" dirty="0"/>
          </a:p>
        </p:txBody>
      </p:sp>
      <p:sp>
        <p:nvSpPr>
          <p:cNvPr id="30" name="Rectangle 29">
            <a:extLst>
              <a:ext uri="{FF2B5EF4-FFF2-40B4-BE49-F238E27FC236}">
                <a16:creationId xmlns:a16="http://schemas.microsoft.com/office/drawing/2014/main" id="{6B21AB32-15BD-BCC7-A69C-8C9300A43094}"/>
              </a:ext>
            </a:extLst>
          </p:cNvPr>
          <p:cNvSpPr/>
          <p:nvPr/>
        </p:nvSpPr>
        <p:spPr>
          <a:xfrm>
            <a:off x="12319686" y="7414054"/>
            <a:ext cx="2310714" cy="8155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1851" y="410051"/>
            <a:ext cx="5215414" cy="490538"/>
          </a:xfrm>
          <a:prstGeom prst="rect">
            <a:avLst/>
          </a:prstGeom>
          <a:noFill/>
          <a:ln/>
        </p:spPr>
        <p:txBody>
          <a:bodyPr wrap="none" lIns="0" tIns="0" rIns="0" bIns="0" rtlCol="0" anchor="t"/>
          <a:lstStyle/>
          <a:p>
            <a:pPr marL="0" indent="0" algn="l">
              <a:lnSpc>
                <a:spcPts val="3850"/>
              </a:lnSpc>
              <a:buNone/>
            </a:pPr>
            <a:r>
              <a:rPr lang="en-US" sz="3050" dirty="0">
                <a:solidFill>
                  <a:srgbClr val="1F1E1E"/>
                </a:solidFill>
                <a:latin typeface="Sora Semi Bold" pitchFamily="34" charset="0"/>
                <a:ea typeface="Sora Semi Bold" pitchFamily="34" charset="-122"/>
                <a:cs typeface="Sora Semi Bold" pitchFamily="34" charset="-120"/>
              </a:rPr>
              <a:t>Conclusion &amp; Future Work</a:t>
            </a:r>
            <a:endParaRPr lang="en-US" sz="3050" dirty="0"/>
          </a:p>
        </p:txBody>
      </p:sp>
      <p:sp>
        <p:nvSpPr>
          <p:cNvPr id="3" name="Text 1"/>
          <p:cNvSpPr/>
          <p:nvPr/>
        </p:nvSpPr>
        <p:spPr>
          <a:xfrm>
            <a:off x="521851" y="1273254"/>
            <a:ext cx="2669381" cy="294323"/>
          </a:xfrm>
          <a:prstGeom prst="rect">
            <a:avLst/>
          </a:prstGeom>
          <a:noFill/>
          <a:ln/>
        </p:spPr>
        <p:txBody>
          <a:bodyPr wrap="none" lIns="0" tIns="0" rIns="0" bIns="0" rtlCol="0" anchor="t"/>
          <a:lstStyle/>
          <a:p>
            <a:pPr marL="0" indent="0" algn="l">
              <a:lnSpc>
                <a:spcPts val="2300"/>
              </a:lnSpc>
              <a:buNone/>
            </a:pPr>
            <a:r>
              <a:rPr lang="en-US" sz="1850" dirty="0">
                <a:solidFill>
                  <a:srgbClr val="1F1E1E"/>
                </a:solidFill>
                <a:latin typeface="Sora Semi Bold" pitchFamily="34" charset="0"/>
                <a:ea typeface="Sora Semi Bold" pitchFamily="34" charset="-122"/>
                <a:cs typeface="Sora Semi Bold" pitchFamily="34" charset="-120"/>
              </a:rPr>
              <a:t>Project Achievements</a:t>
            </a:r>
            <a:endParaRPr lang="en-US" sz="1850" dirty="0"/>
          </a:p>
        </p:txBody>
      </p:sp>
      <p:sp>
        <p:nvSpPr>
          <p:cNvPr id="4" name="Text 2"/>
          <p:cNvSpPr/>
          <p:nvPr/>
        </p:nvSpPr>
        <p:spPr>
          <a:xfrm>
            <a:off x="521851" y="1716643"/>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Successfully integrated computer vision with mobile robotics platform</a:t>
            </a:r>
            <a:endParaRPr lang="en-US" sz="1150" dirty="0"/>
          </a:p>
        </p:txBody>
      </p:sp>
      <p:sp>
        <p:nvSpPr>
          <p:cNvPr id="5" name="Text 3"/>
          <p:cNvSpPr/>
          <p:nvPr/>
        </p:nvSpPr>
        <p:spPr>
          <a:xfrm>
            <a:off x="521851" y="2007394"/>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Demonstrated real-time object tracking with 90% accuracy</a:t>
            </a:r>
            <a:endParaRPr lang="en-US" sz="1150" dirty="0"/>
          </a:p>
        </p:txBody>
      </p:sp>
      <p:sp>
        <p:nvSpPr>
          <p:cNvPr id="6" name="Text 4"/>
          <p:cNvSpPr/>
          <p:nvPr/>
        </p:nvSpPr>
        <p:spPr>
          <a:xfrm>
            <a:off x="521851" y="2298144"/>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Implemented robust safety mechanisms for autonomous operation</a:t>
            </a:r>
            <a:endParaRPr lang="en-US" sz="1150" dirty="0"/>
          </a:p>
        </p:txBody>
      </p:sp>
      <p:sp>
        <p:nvSpPr>
          <p:cNvPr id="7" name="Text 5"/>
          <p:cNvSpPr/>
          <p:nvPr/>
        </p:nvSpPr>
        <p:spPr>
          <a:xfrm>
            <a:off x="521851" y="2588895"/>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Validated proportional control for smooth servo positioning</a:t>
            </a:r>
            <a:endParaRPr lang="en-US" sz="1150" dirty="0"/>
          </a:p>
        </p:txBody>
      </p:sp>
      <p:sp>
        <p:nvSpPr>
          <p:cNvPr id="8" name="Text 6"/>
          <p:cNvSpPr/>
          <p:nvPr/>
        </p:nvSpPr>
        <p:spPr>
          <a:xfrm>
            <a:off x="521851" y="2976563"/>
            <a:ext cx="2610445" cy="294323"/>
          </a:xfrm>
          <a:prstGeom prst="rect">
            <a:avLst/>
          </a:prstGeom>
          <a:noFill/>
          <a:ln/>
        </p:spPr>
        <p:txBody>
          <a:bodyPr wrap="none" lIns="0" tIns="0" rIns="0" bIns="0" rtlCol="0" anchor="t"/>
          <a:lstStyle/>
          <a:p>
            <a:pPr marL="0" indent="0" algn="l">
              <a:lnSpc>
                <a:spcPts val="2300"/>
              </a:lnSpc>
              <a:buNone/>
            </a:pPr>
            <a:r>
              <a:rPr lang="en-US" sz="1850" dirty="0">
                <a:solidFill>
                  <a:srgbClr val="1F1E1E"/>
                </a:solidFill>
                <a:latin typeface="Sora Semi Bold" pitchFamily="34" charset="0"/>
                <a:ea typeface="Sora Semi Bold" pitchFamily="34" charset="-122"/>
                <a:cs typeface="Sora Semi Bold" pitchFamily="34" charset="-120"/>
              </a:rPr>
              <a:t>Future Enhancements</a:t>
            </a:r>
            <a:endParaRPr lang="en-US" sz="1850" dirty="0"/>
          </a:p>
        </p:txBody>
      </p:sp>
      <p:sp>
        <p:nvSpPr>
          <p:cNvPr id="9" name="Text 7"/>
          <p:cNvSpPr/>
          <p:nvPr/>
        </p:nvSpPr>
        <p:spPr>
          <a:xfrm>
            <a:off x="521851" y="3419951"/>
            <a:ext cx="7308890" cy="477202"/>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3B3535"/>
                </a:solidFill>
                <a:latin typeface="Sora Light" pitchFamily="34" charset="0"/>
                <a:ea typeface="Sora Light" pitchFamily="34" charset="-122"/>
                <a:cs typeface="Sora Light" pitchFamily="34" charset="-120"/>
              </a:rPr>
              <a:t>Deep Learning Integration:</a:t>
            </a:r>
            <a:r>
              <a:rPr lang="en-US" sz="1150" dirty="0">
                <a:solidFill>
                  <a:srgbClr val="3B3535"/>
                </a:solidFill>
                <a:latin typeface="Sora Light" pitchFamily="34" charset="0"/>
                <a:ea typeface="Sora Light" pitchFamily="34" charset="-122"/>
                <a:cs typeface="Sora Light" pitchFamily="34" charset="-120"/>
              </a:rPr>
              <a:t> Replace HSV detection with YOLO or MobileNet for multi-object recognition</a:t>
            </a:r>
            <a:endParaRPr lang="en-US" sz="1150" dirty="0"/>
          </a:p>
        </p:txBody>
      </p:sp>
      <p:sp>
        <p:nvSpPr>
          <p:cNvPr id="10" name="Text 8"/>
          <p:cNvSpPr/>
          <p:nvPr/>
        </p:nvSpPr>
        <p:spPr>
          <a:xfrm>
            <a:off x="521851" y="3949303"/>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B3535"/>
                </a:solidFill>
                <a:latin typeface="Sora Light" pitchFamily="34" charset="0"/>
                <a:ea typeface="Sora Light" pitchFamily="34" charset="-122"/>
                <a:cs typeface="Sora Light" pitchFamily="34" charset="-120"/>
              </a:rPr>
              <a:t>Path Planning:</a:t>
            </a:r>
            <a:r>
              <a:rPr lang="en-US" sz="1150" dirty="0">
                <a:solidFill>
                  <a:srgbClr val="3B3535"/>
                </a:solidFill>
                <a:latin typeface="Sora Light" pitchFamily="34" charset="0"/>
                <a:ea typeface="Sora Light" pitchFamily="34" charset="-122"/>
                <a:cs typeface="Sora Light" pitchFamily="34" charset="-120"/>
              </a:rPr>
              <a:t> Implement A* algorithm for intelligent navigation around obstacles</a:t>
            </a:r>
            <a:endParaRPr lang="en-US" sz="1150" dirty="0"/>
          </a:p>
        </p:txBody>
      </p:sp>
      <p:sp>
        <p:nvSpPr>
          <p:cNvPr id="11" name="Text 9"/>
          <p:cNvSpPr/>
          <p:nvPr/>
        </p:nvSpPr>
        <p:spPr>
          <a:xfrm>
            <a:off x="521851" y="4240054"/>
            <a:ext cx="7308890"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B3535"/>
                </a:solidFill>
                <a:latin typeface="Sora Light" pitchFamily="34" charset="0"/>
                <a:ea typeface="Sora Light" pitchFamily="34" charset="-122"/>
                <a:cs typeface="Sora Light" pitchFamily="34" charset="-120"/>
              </a:rPr>
              <a:t>Multi-Robot Coordination:</a:t>
            </a:r>
            <a:r>
              <a:rPr lang="en-US" sz="1150" dirty="0">
                <a:solidFill>
                  <a:srgbClr val="3B3535"/>
                </a:solidFill>
                <a:latin typeface="Sora Light" pitchFamily="34" charset="0"/>
                <a:ea typeface="Sora Light" pitchFamily="34" charset="-122"/>
                <a:cs typeface="Sora Light" pitchFamily="34" charset="-120"/>
              </a:rPr>
              <a:t> Enable collaborative tracking with robot swarms</a:t>
            </a:r>
            <a:endParaRPr lang="en-US" sz="1150" dirty="0"/>
          </a:p>
        </p:txBody>
      </p:sp>
      <p:pic>
        <p:nvPicPr>
          <p:cNvPr id="12" name="Image 0" descr="preencoded.png"/>
          <p:cNvPicPr>
            <a:picLocks noChangeAspect="1"/>
          </p:cNvPicPr>
          <p:nvPr/>
        </p:nvPicPr>
        <p:blipFill>
          <a:blip r:embed="rId3"/>
          <a:stretch>
            <a:fillRect/>
          </a:stretch>
        </p:blipFill>
        <p:spPr>
          <a:xfrm>
            <a:off x="8202216" y="1291947"/>
            <a:ext cx="5913834" cy="5913834"/>
          </a:xfrm>
          <a:prstGeom prst="rect">
            <a:avLst/>
          </a:prstGeom>
        </p:spPr>
      </p:pic>
      <p:sp>
        <p:nvSpPr>
          <p:cNvPr id="13" name="Shape 10"/>
          <p:cNvSpPr/>
          <p:nvPr/>
        </p:nvSpPr>
        <p:spPr>
          <a:xfrm>
            <a:off x="8202216" y="7373541"/>
            <a:ext cx="6428184" cy="1110853"/>
          </a:xfrm>
          <a:prstGeom prst="roundRect">
            <a:avLst>
              <a:gd name="adj" fmla="val 5638"/>
            </a:avLst>
          </a:prstGeom>
          <a:solidFill>
            <a:srgbClr val="F7BBC1"/>
          </a:solidFill>
          <a:ln/>
        </p:spPr>
        <p:txBody>
          <a:bodyPr/>
          <a:lstStyle/>
          <a:p>
            <a:endParaRPr lang="en-US"/>
          </a:p>
        </p:txBody>
      </p:sp>
      <p:pic>
        <p:nvPicPr>
          <p:cNvPr id="14" name="Image 1" descr="preencoded.png"/>
          <p:cNvPicPr>
            <a:picLocks noChangeAspect="1"/>
          </p:cNvPicPr>
          <p:nvPr/>
        </p:nvPicPr>
        <p:blipFill>
          <a:blip r:embed="rId4"/>
          <a:stretch>
            <a:fillRect/>
          </a:stretch>
        </p:blipFill>
        <p:spPr>
          <a:xfrm>
            <a:off x="8351282" y="7597021"/>
            <a:ext cx="186333" cy="149066"/>
          </a:xfrm>
          <a:prstGeom prst="rect">
            <a:avLst/>
          </a:prstGeom>
        </p:spPr>
      </p:pic>
      <p:sp>
        <p:nvSpPr>
          <p:cNvPr id="15" name="Text 11"/>
          <p:cNvSpPr/>
          <p:nvPr/>
        </p:nvSpPr>
        <p:spPr>
          <a:xfrm>
            <a:off x="8686681" y="7559873"/>
            <a:ext cx="5783081" cy="715804"/>
          </a:xfrm>
          <a:prstGeom prst="rect">
            <a:avLst/>
          </a:prstGeom>
          <a:noFill/>
          <a:ln/>
        </p:spPr>
        <p:txBody>
          <a:bodyPr wrap="square" lIns="0" tIns="0" rIns="0" bIns="0" rtlCol="0" anchor="t"/>
          <a:lstStyle/>
          <a:p>
            <a:pPr marL="0" indent="0" algn="l">
              <a:lnSpc>
                <a:spcPts val="1850"/>
              </a:lnSpc>
              <a:buNone/>
            </a:pPr>
            <a:r>
              <a:rPr lang="en-US" sz="1150" b="1" dirty="0">
                <a:solidFill>
                  <a:srgbClr val="000000"/>
                </a:solidFill>
                <a:latin typeface="Sora Light" pitchFamily="34" charset="0"/>
                <a:ea typeface="Sora Light" pitchFamily="34" charset="-122"/>
                <a:cs typeface="Sora Light" pitchFamily="34" charset="-120"/>
              </a:rPr>
              <a:t>Ethical Considerations:</a:t>
            </a:r>
            <a:r>
              <a:rPr lang="en-US" sz="1150" dirty="0">
                <a:solidFill>
                  <a:srgbClr val="000000"/>
                </a:solidFill>
                <a:latin typeface="Sora Light" pitchFamily="34" charset="0"/>
                <a:ea typeface="Sora Light" pitchFamily="34" charset="-122"/>
                <a:cs typeface="Sora Light" pitchFamily="34" charset="-120"/>
              </a:rPr>
              <a:t> This system prioritizes safety through obstacle detection and speed limits. Used exclusively for educational demonstrations with no privacy concerns or surveillance applications.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TotalTime>
  <Words>664</Words>
  <Application>Microsoft Macintosh PowerPoint</Application>
  <PresentationFormat>Custom</PresentationFormat>
  <Paragraphs>103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LatoWeb</vt:lpstr>
      <vt:lpstr>Arial</vt:lpstr>
      <vt:lpstr>Sora Semi Bold</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ahad.maredia-W214270975</cp:lastModifiedBy>
  <cp:revision>8</cp:revision>
  <dcterms:created xsi:type="dcterms:W3CDTF">2025-12-01T22:32:08Z</dcterms:created>
  <dcterms:modified xsi:type="dcterms:W3CDTF">2025-12-02T01:56:48Z</dcterms:modified>
</cp:coreProperties>
</file>